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697" r:id="rId2"/>
    <p:sldMasterId id="2147483713" r:id="rId3"/>
  </p:sldMasterIdLst>
  <p:notesMasterIdLst>
    <p:notesMasterId r:id="rId55"/>
  </p:notesMasterIdLst>
  <p:sldIdLst>
    <p:sldId id="347" r:id="rId4"/>
    <p:sldId id="302" r:id="rId5"/>
    <p:sldId id="325" r:id="rId6"/>
    <p:sldId id="326" r:id="rId7"/>
    <p:sldId id="349" r:id="rId8"/>
    <p:sldId id="350" r:id="rId9"/>
    <p:sldId id="355" r:id="rId10"/>
    <p:sldId id="351" r:id="rId11"/>
    <p:sldId id="353" r:id="rId12"/>
    <p:sldId id="354" r:id="rId13"/>
    <p:sldId id="356" r:id="rId14"/>
    <p:sldId id="357" r:id="rId15"/>
    <p:sldId id="358" r:id="rId16"/>
    <p:sldId id="327" r:id="rId17"/>
    <p:sldId id="328" r:id="rId18"/>
    <p:sldId id="333" r:id="rId19"/>
    <p:sldId id="331" r:id="rId20"/>
    <p:sldId id="359" r:id="rId21"/>
    <p:sldId id="361" r:id="rId22"/>
    <p:sldId id="362" r:id="rId23"/>
    <p:sldId id="360" r:id="rId24"/>
    <p:sldId id="364" r:id="rId25"/>
    <p:sldId id="363" r:id="rId26"/>
    <p:sldId id="365" r:id="rId27"/>
    <p:sldId id="367" r:id="rId28"/>
    <p:sldId id="366" r:id="rId29"/>
    <p:sldId id="368" r:id="rId30"/>
    <p:sldId id="369" r:id="rId31"/>
    <p:sldId id="370" r:id="rId32"/>
    <p:sldId id="382" r:id="rId33"/>
    <p:sldId id="383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1" r:id="rId44"/>
    <p:sldId id="384" r:id="rId45"/>
    <p:sldId id="385" r:id="rId46"/>
    <p:sldId id="388" r:id="rId47"/>
    <p:sldId id="389" r:id="rId48"/>
    <p:sldId id="390" r:id="rId49"/>
    <p:sldId id="386" r:id="rId50"/>
    <p:sldId id="387" r:id="rId51"/>
    <p:sldId id="336" r:id="rId52"/>
    <p:sldId id="337" r:id="rId53"/>
    <p:sldId id="348" r:id="rId54"/>
  </p:sldIdLst>
  <p:sldSz cx="9144000" cy="5143500" type="screen16x9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émarrage" id="{34D630DE-C185-4E68-921F-D57B907B6DEC}">
          <p14:sldIdLst>
            <p14:sldId id="347"/>
            <p14:sldId id="302"/>
            <p14:sldId id="325"/>
            <p14:sldId id="326"/>
          </p14:sldIdLst>
        </p14:section>
        <p14:section name="Algo et prog dans la cuisine" id="{F70C22F3-7E0D-4415-9377-76E243D6FDD4}">
          <p14:sldIdLst>
            <p14:sldId id="349"/>
            <p14:sldId id="350"/>
            <p14:sldId id="355"/>
            <p14:sldId id="351"/>
            <p14:sldId id="353"/>
            <p14:sldId id="354"/>
            <p14:sldId id="356"/>
            <p14:sldId id="357"/>
            <p14:sldId id="358"/>
          </p14:sldIdLst>
        </p14:section>
        <p14:section name="Transition" id="{D92FE5EC-57C3-4E90-A278-C2D678366A66}">
          <p14:sldIdLst>
            <p14:sldId id="327"/>
            <p14:sldId id="328"/>
            <p14:sldId id="333"/>
            <p14:sldId id="331"/>
          </p14:sldIdLst>
        </p14:section>
        <p14:section name="Premier programme" id="{AA4FA056-4C8D-49E8-B382-E05821D857BC}">
          <p14:sldIdLst>
            <p14:sldId id="359"/>
            <p14:sldId id="361"/>
            <p14:sldId id="362"/>
            <p14:sldId id="360"/>
            <p14:sldId id="364"/>
            <p14:sldId id="363"/>
            <p14:sldId id="365"/>
            <p14:sldId id="367"/>
            <p14:sldId id="366"/>
            <p14:sldId id="368"/>
            <p14:sldId id="369"/>
            <p14:sldId id="370"/>
            <p14:sldId id="382"/>
            <p14:sldId id="383"/>
          </p14:sldIdLst>
        </p14:section>
        <p14:section name="Transition" id="{C227A311-1062-48ED-B27D-1E6C1C448AFF}">
          <p14:sldIdLst>
            <p14:sldId id="371"/>
            <p14:sldId id="372"/>
            <p14:sldId id="373"/>
            <p14:sldId id="374"/>
          </p14:sldIdLst>
        </p14:section>
        <p14:section name="Données en mémoire" id="{442CBE00-606F-4877-BC3C-BE0D574366DA}">
          <p14:sldIdLst>
            <p14:sldId id="375"/>
            <p14:sldId id="376"/>
            <p14:sldId id="377"/>
            <p14:sldId id="378"/>
            <p14:sldId id="379"/>
            <p14:sldId id="381"/>
            <p14:sldId id="384"/>
            <p14:sldId id="385"/>
            <p14:sldId id="388"/>
            <p14:sldId id="389"/>
            <p14:sldId id="390"/>
            <p14:sldId id="386"/>
            <p14:sldId id="387"/>
          </p14:sldIdLst>
        </p14:section>
        <p14:section name="Fin" id="{F0730219-83C8-4F28-90DE-ABE503A14E43}">
          <p14:sldIdLst>
            <p14:sldId id="336"/>
            <p14:sldId id="33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0000FF"/>
    <a:srgbClr val="2B91AF"/>
    <a:srgbClr val="00FF00"/>
    <a:srgbClr val="FF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napToObjects="1">
      <p:cViewPr varScale="1">
        <p:scale>
          <a:sx n="129" d="100"/>
          <a:sy n="129" d="100"/>
        </p:scale>
        <p:origin x="120" y="3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4FD94C-5FEA-41E7-8784-DCAA495F71ED}" type="slidenum">
              <a:rPr lang="fr-FR" smtClean="0"/>
              <a:pPr eaLnBrk="1" hangingPunct="1"/>
              <a:t>2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5884B699-0645-4174-A209-0BFD8D932EE9}" type="datetime1">
              <a:rPr lang="fr-FR" smtClean="0"/>
              <a:t>06/09/2022</a:t>
            </a:fld>
            <a:endParaRPr lang="fr-FR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3" name="Image 2" descr="Une image contenant texte, personne, intérieur, boîte&#10;&#10;Description générée automatiquement">
            <a:extLst>
              <a:ext uri="{FF2B5EF4-FFF2-40B4-BE49-F238E27FC236}">
                <a16:creationId xmlns:a16="http://schemas.microsoft.com/office/drawing/2014/main" id="{685035D8-5DD9-496F-B560-A58D991A10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8" y="1100446"/>
            <a:ext cx="946911" cy="160227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9E50882-8481-4955-A7F9-99A4431FC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4" b="9826"/>
          <a:stretch/>
        </p:blipFill>
        <p:spPr>
          <a:xfrm>
            <a:off x="55144" y="794481"/>
            <a:ext cx="2262296" cy="30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52794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7586989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C0D0F-E464-4597-AAF9-48280FE7D97D}" type="datetime1">
              <a:rPr lang="fr-FR" smtClean="0"/>
              <a:t>06/09/2022</a:t>
            </a:fld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0EDA0EA-D1F2-473E-9E1B-BCDAC4F8C09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16640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07B0D-A740-4662-8CDF-4DB4C9BAF7D5}" type="datetime1">
              <a:rPr lang="fr-FR" smtClean="0"/>
              <a:t>06/09/2022</a:t>
            </a:fld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2624493-78BC-4791-8F3F-CAD894FFE48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922932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41E52-3081-49E1-837A-6F2ED4C79D9E}" type="datetime1">
              <a:rPr lang="fr-FR" smtClean="0"/>
              <a:t>06/09/2022</a:t>
            </a:fld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0863207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84BF702-BD59-4286-8FA4-41F9D4D5A3F0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4356188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8163109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93628921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06/09/2022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8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</p:sldLayoutIdLst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1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06/09/2022</a:t>
            </a:fld>
            <a:endParaRPr lang="fr-FR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D4BD1E-AF01-4376-8023-37FC22EC09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72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698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06/09/2022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77577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visualstudio.microsoft.com/fr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ciitabl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BCB40B69-22B1-4D15-B90A-03B75501BB0B}"/>
              </a:ext>
            </a:extLst>
          </p:cNvPr>
          <p:cNvSpPr/>
          <p:nvPr/>
        </p:nvSpPr>
        <p:spPr>
          <a:xfrm>
            <a:off x="5154708" y="2173082"/>
            <a:ext cx="2803800" cy="432048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1395EE-3FD9-4C2B-AF81-A7BE00C2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Interprétation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7D36EF-6A31-4C3A-AB9A-0857BDA4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53F801-7621-4F32-AF3B-0A999298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9393E7-99D7-493C-B690-CE73C1BE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5A11FDC-5317-41AB-9A8B-D9ECE853E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DBC49E1-95C9-41F8-89E4-849AE9F53CC2}"/>
              </a:ext>
            </a:extLst>
          </p:cNvPr>
          <p:cNvSpPr/>
          <p:nvPr/>
        </p:nvSpPr>
        <p:spPr>
          <a:xfrm>
            <a:off x="3124184" y="2173082"/>
            <a:ext cx="1542466" cy="432048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7F0C34-81FB-4687-A61E-6A3133F87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75" y="1747225"/>
            <a:ext cx="1121915" cy="1121915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78F0740C-1FD3-4628-8653-8EAF98FEAB49}"/>
              </a:ext>
            </a:extLst>
          </p:cNvPr>
          <p:cNvSpPr txBox="1"/>
          <p:nvPr/>
        </p:nvSpPr>
        <p:spPr bwMode="auto">
          <a:xfrm>
            <a:off x="6860071" y="2257430"/>
            <a:ext cx="1119217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100" kern="1200" dirty="0">
                <a:latin typeface="OCR A Extended" panose="02010509020102010303" pitchFamily="50" charset="0"/>
                <a:cs typeface="Segoe UI" panose="020B0502040204020203" pitchFamily="34" charset="0"/>
              </a:rPr>
              <a:t>01001 10011</a:t>
            </a:r>
          </a:p>
        </p:txBody>
      </p:sp>
      <p:pic>
        <p:nvPicPr>
          <p:cNvPr id="20" name="Image 19" descr="Une image contenant matériel, intérieur, objets métalliques&#10;&#10;Description générée automatiquement">
            <a:extLst>
              <a:ext uri="{FF2B5EF4-FFF2-40B4-BE49-F238E27FC236}">
                <a16:creationId xmlns:a16="http://schemas.microsoft.com/office/drawing/2014/main" id="{8936D155-5905-4790-8E8F-A5E588BFF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73" y="1790627"/>
            <a:ext cx="1035110" cy="1035110"/>
          </a:xfrm>
          <a:prstGeom prst="rect">
            <a:avLst/>
          </a:prstGeom>
        </p:spPr>
      </p:pic>
      <p:pic>
        <p:nvPicPr>
          <p:cNvPr id="31" name="Image 30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1FFE970B-60E1-4EDF-85B0-976C51A6C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508" y="1840430"/>
            <a:ext cx="1185492" cy="935504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4880C5B6-A892-4790-BB12-743331A9E9B3}"/>
              </a:ext>
            </a:extLst>
          </p:cNvPr>
          <p:cNvSpPr txBox="1"/>
          <p:nvPr/>
        </p:nvSpPr>
        <p:spPr bwMode="auto">
          <a:xfrm>
            <a:off x="2438453" y="2946006"/>
            <a:ext cx="137146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Jim</a:t>
            </a:r>
          </a:p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le développeur</a:t>
            </a:r>
            <a:endParaRPr lang="fr-FR" sz="1400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71974DB-B3AB-42A4-A5D8-570F75D98081}"/>
              </a:ext>
            </a:extLst>
          </p:cNvPr>
          <p:cNvSpPr txBox="1"/>
          <p:nvPr/>
        </p:nvSpPr>
        <p:spPr bwMode="auto">
          <a:xfrm>
            <a:off x="4333199" y="2946006"/>
            <a:ext cx="11729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Code source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3C89EDD-733A-40CE-9A15-4F164D3D2784}"/>
              </a:ext>
            </a:extLst>
          </p:cNvPr>
          <p:cNvSpPr txBox="1"/>
          <p:nvPr/>
        </p:nvSpPr>
        <p:spPr bwMode="auto">
          <a:xfrm>
            <a:off x="5534881" y="2946006"/>
            <a:ext cx="2352312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b="1" kern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Interpréteur</a:t>
            </a:r>
          </a:p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(analyse / traduit / exécute)</a:t>
            </a:r>
            <a:endParaRPr lang="fr-FR" sz="1400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A59DBBC-CDD7-40BD-ADB1-32A8F96BBA6D}"/>
              </a:ext>
            </a:extLst>
          </p:cNvPr>
          <p:cNvSpPr txBox="1"/>
          <p:nvPr/>
        </p:nvSpPr>
        <p:spPr bwMode="auto">
          <a:xfrm>
            <a:off x="8030502" y="2949816"/>
            <a:ext cx="104150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Processeur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4BF7A94-A997-4898-A9BE-60231AD44587}"/>
              </a:ext>
            </a:extLst>
          </p:cNvPr>
          <p:cNvGrpSpPr/>
          <p:nvPr/>
        </p:nvGrpSpPr>
        <p:grpSpPr>
          <a:xfrm>
            <a:off x="2286001" y="1840430"/>
            <a:ext cx="1676366" cy="935504"/>
            <a:chOff x="2286001" y="1591026"/>
            <a:chExt cx="1676366" cy="93550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6EBB31B-A42F-444E-8538-6A954ECB176E}"/>
                </a:ext>
              </a:extLst>
            </p:cNvPr>
            <p:cNvSpPr/>
            <p:nvPr/>
          </p:nvSpPr>
          <p:spPr>
            <a:xfrm>
              <a:off x="2286002" y="1591026"/>
              <a:ext cx="883032" cy="935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" name="Image 13" descr="Une image contenant personne, intérieur&#10;&#10;Description générée automatiquement">
              <a:extLst>
                <a:ext uri="{FF2B5EF4-FFF2-40B4-BE49-F238E27FC236}">
                  <a16:creationId xmlns:a16="http://schemas.microsoft.com/office/drawing/2014/main" id="{6CF8F568-FED9-4335-939A-7D8771795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1" y="1594425"/>
              <a:ext cx="1676366" cy="928707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F13B111C-1667-41DA-9291-E0CE06FA4FC5}"/>
              </a:ext>
            </a:extLst>
          </p:cNvPr>
          <p:cNvGrpSpPr/>
          <p:nvPr/>
        </p:nvGrpSpPr>
        <p:grpSpPr>
          <a:xfrm>
            <a:off x="2286092" y="3897266"/>
            <a:ext cx="3195664" cy="400110"/>
            <a:chOff x="2286002" y="3158287"/>
            <a:chExt cx="5166318" cy="400110"/>
          </a:xfrm>
        </p:grpSpPr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84B5528E-DAF4-470C-A2A7-8A010D6333C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2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944FD5D1-BBBA-47CF-B3AA-D9D1762DBA61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2286002" y="3358342"/>
              <a:ext cx="1614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7F88CFB6-E1C8-4E0E-905E-6C974151E1E2}"/>
                </a:ext>
              </a:extLst>
            </p:cNvPr>
            <p:cNvCxnSpPr>
              <a:cxnSpLocks/>
            </p:cNvCxnSpPr>
            <p:nvPr/>
          </p:nvCxnSpPr>
          <p:spPr>
            <a:xfrm>
              <a:off x="7452320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8561D30-5884-4C88-8238-80BA87A6E5DC}"/>
                </a:ext>
              </a:extLst>
            </p:cNvPr>
            <p:cNvSpPr txBox="1"/>
            <p:nvPr/>
          </p:nvSpPr>
          <p:spPr bwMode="auto">
            <a:xfrm>
              <a:off x="2447439" y="3158287"/>
              <a:ext cx="4843444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0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Création de l’application</a:t>
              </a:r>
            </a:p>
          </p:txBody>
        </p: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239747BD-15A5-4E06-B0F1-1D0C91FBCA8B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7290883" y="3358342"/>
              <a:ext cx="1614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25E3B1FF-EC3C-43C8-8CAF-6F0952B86074}"/>
              </a:ext>
            </a:extLst>
          </p:cNvPr>
          <p:cNvGrpSpPr/>
          <p:nvPr/>
        </p:nvGrpSpPr>
        <p:grpSpPr>
          <a:xfrm>
            <a:off x="4666650" y="4262953"/>
            <a:ext cx="4436442" cy="400110"/>
            <a:chOff x="2286000" y="3158287"/>
            <a:chExt cx="5166320" cy="400110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EC4E39E9-A42E-4EF0-9E0C-8D7AE015573E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2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393A936A-ACA8-4512-AE28-25C39C76F9A4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2286000" y="3358342"/>
              <a:ext cx="18411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EEC03D16-9C8F-41E1-9415-45C3C65F79B6}"/>
                </a:ext>
              </a:extLst>
            </p:cNvPr>
            <p:cNvCxnSpPr>
              <a:cxnSpLocks/>
            </p:cNvCxnSpPr>
            <p:nvPr/>
          </p:nvCxnSpPr>
          <p:spPr>
            <a:xfrm>
              <a:off x="7452320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90129CD6-5E0B-4AC5-93AC-2D64C20A69F4}"/>
                </a:ext>
              </a:extLst>
            </p:cNvPr>
            <p:cNvSpPr txBox="1"/>
            <p:nvPr/>
          </p:nvSpPr>
          <p:spPr bwMode="auto">
            <a:xfrm>
              <a:off x="4127174" y="3158287"/>
              <a:ext cx="1483973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0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Exécution</a:t>
              </a:r>
            </a:p>
          </p:txBody>
        </p: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6BE3F900-D228-4840-9511-5F92346DBB6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5611147" y="3358342"/>
              <a:ext cx="18411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40220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43" grpId="0"/>
      <p:bldP spid="37" grpId="0"/>
      <p:bldP spid="38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49242899-C4DE-40F8-9480-D8B6B0034AF0}"/>
              </a:ext>
            </a:extLst>
          </p:cNvPr>
          <p:cNvSpPr/>
          <p:nvPr/>
        </p:nvSpPr>
        <p:spPr>
          <a:xfrm>
            <a:off x="6516216" y="2045256"/>
            <a:ext cx="1592755" cy="315656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666775-1E5A-4FD8-B702-33622DE4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hybride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FFD8B-7D54-40FF-89DE-D2E92140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CD8F4F-8331-48EF-B755-50B099D1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E07112-703E-414A-99F6-BAA02D95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9D35196-076E-4176-BBAD-672837635F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189172D6-511D-43B4-A349-072546787724}"/>
              </a:ext>
            </a:extLst>
          </p:cNvPr>
          <p:cNvSpPr/>
          <p:nvPr/>
        </p:nvSpPr>
        <p:spPr>
          <a:xfrm>
            <a:off x="2898382" y="2045255"/>
            <a:ext cx="3162117" cy="315657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4D5B22-F740-4355-8422-118767C376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816" y="1734122"/>
            <a:ext cx="819677" cy="819677"/>
          </a:xfrm>
          <a:prstGeom prst="rect">
            <a:avLst/>
          </a:prstGeom>
        </p:spPr>
      </p:pic>
      <p:pic>
        <p:nvPicPr>
          <p:cNvPr id="10" name="Image 9" descr="Une image contenant matériel, intérieur, objets métalliques&#10;&#10;Description générée automatiquement">
            <a:extLst>
              <a:ext uri="{FF2B5EF4-FFF2-40B4-BE49-F238E27FC236}">
                <a16:creationId xmlns:a16="http://schemas.microsoft.com/office/drawing/2014/main" id="{12333AB7-1F1E-4026-986E-AA477FAA3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545" y="1765832"/>
            <a:ext cx="756257" cy="7562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2EBE9E0-D741-4FD1-AF53-F576ED4CE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54" y="1698583"/>
            <a:ext cx="890754" cy="890754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6688801-575C-4A0F-B8C0-97D10D3334E4}"/>
              </a:ext>
            </a:extLst>
          </p:cNvPr>
          <p:cNvSpPr txBox="1"/>
          <p:nvPr/>
        </p:nvSpPr>
        <p:spPr bwMode="auto">
          <a:xfrm>
            <a:off x="2412512" y="2609957"/>
            <a:ext cx="97174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kern="1200" dirty="0">
                <a:latin typeface="Segoe UI" panose="020B0502040204020203" pitchFamily="34" charset="0"/>
                <a:cs typeface="Segoe UI" panose="020B0502040204020203" pitchFamily="34" charset="0"/>
              </a:rPr>
              <a:t>Jim</a:t>
            </a:r>
          </a:p>
          <a:p>
            <a:pPr algn="ctr"/>
            <a:r>
              <a:rPr lang="fr-FR" sz="900" dirty="0">
                <a:latin typeface="Segoe UI" panose="020B0502040204020203" pitchFamily="34" charset="0"/>
                <a:cs typeface="Segoe UI" panose="020B0502040204020203" pitchFamily="34" charset="0"/>
              </a:rPr>
              <a:t>Le d</a:t>
            </a:r>
            <a:r>
              <a:rPr lang="fr-FR" sz="900" kern="1200" dirty="0">
                <a:latin typeface="Segoe UI" panose="020B0502040204020203" pitchFamily="34" charset="0"/>
                <a:cs typeface="Segoe UI" panose="020B0502040204020203" pitchFamily="34" charset="0"/>
              </a:rPr>
              <a:t>éveloppeur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D1394C1-37BF-44C1-888E-AFD93DB2465A}"/>
              </a:ext>
            </a:extLst>
          </p:cNvPr>
          <p:cNvSpPr txBox="1"/>
          <p:nvPr/>
        </p:nvSpPr>
        <p:spPr bwMode="auto">
          <a:xfrm>
            <a:off x="3832190" y="2609957"/>
            <a:ext cx="82105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kern="1200" dirty="0">
                <a:latin typeface="Segoe UI" panose="020B0502040204020203" pitchFamily="34" charset="0"/>
                <a:cs typeface="Segoe UI" panose="020B0502040204020203" pitchFamily="34" charset="0"/>
              </a:rPr>
              <a:t>Code source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06EDC27-F8BD-4E02-BFB1-EF4B89659B48}"/>
              </a:ext>
            </a:extLst>
          </p:cNvPr>
          <p:cNvSpPr txBox="1"/>
          <p:nvPr/>
        </p:nvSpPr>
        <p:spPr bwMode="auto">
          <a:xfrm>
            <a:off x="4719102" y="2609957"/>
            <a:ext cx="107914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 kern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Compilateur</a:t>
            </a:r>
          </a:p>
          <a:p>
            <a:pPr algn="ctr"/>
            <a:r>
              <a:rPr lang="fr-FR" sz="900" dirty="0">
                <a:latin typeface="Segoe UI" panose="020B0502040204020203" pitchFamily="34" charset="0"/>
                <a:cs typeface="Segoe UI" panose="020B0502040204020203" pitchFamily="34" charset="0"/>
              </a:rPr>
              <a:t>(analyse / traduit)</a:t>
            </a:r>
            <a:endParaRPr lang="fr-FR" sz="900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599AC0-F99A-458D-9B05-1B96BA017E71}"/>
              </a:ext>
            </a:extLst>
          </p:cNvPr>
          <p:cNvSpPr txBox="1"/>
          <p:nvPr/>
        </p:nvSpPr>
        <p:spPr bwMode="auto">
          <a:xfrm>
            <a:off x="5877754" y="2609957"/>
            <a:ext cx="958954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kern="1200" dirty="0">
                <a:latin typeface="Segoe UI" panose="020B0502040204020203" pitchFamily="34" charset="0"/>
                <a:cs typeface="Segoe UI" panose="020B0502040204020203" pitchFamily="34" charset="0"/>
              </a:rPr>
              <a:t>Fichier</a:t>
            </a:r>
            <a:br>
              <a:rPr lang="fr-FR" sz="900" kern="1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sz="900" kern="1200" dirty="0">
                <a:latin typeface="Segoe UI" panose="020B0502040204020203" pitchFamily="34" charset="0"/>
                <a:cs typeface="Segoe UI" panose="020B0502040204020203" pitchFamily="34" charset="0"/>
              </a:rPr>
              <a:t>exécutable par une machine virtuelle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7BD95D3-64F8-4B2C-A808-74158D0F61EA}"/>
              </a:ext>
            </a:extLst>
          </p:cNvPr>
          <p:cNvGrpSpPr/>
          <p:nvPr/>
        </p:nvGrpSpPr>
        <p:grpSpPr>
          <a:xfrm>
            <a:off x="2286002" y="1802218"/>
            <a:ext cx="1224762" cy="683484"/>
            <a:chOff x="2286001" y="1591026"/>
            <a:chExt cx="1676366" cy="9355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1A78BB-42E9-425F-87EE-3319C3C3787C}"/>
                </a:ext>
              </a:extLst>
            </p:cNvPr>
            <p:cNvSpPr/>
            <p:nvPr/>
          </p:nvSpPr>
          <p:spPr>
            <a:xfrm>
              <a:off x="2286002" y="1591026"/>
              <a:ext cx="883032" cy="935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" name="Image 17" descr="Une image contenant personne, intérieur&#10;&#10;Description générée automatiquement">
              <a:extLst>
                <a:ext uri="{FF2B5EF4-FFF2-40B4-BE49-F238E27FC236}">
                  <a16:creationId xmlns:a16="http://schemas.microsoft.com/office/drawing/2014/main" id="{7373C32F-60AE-43E2-9B76-FC2396B1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1" y="1594425"/>
              <a:ext cx="1676366" cy="928707"/>
            </a:xfrm>
            <a:prstGeom prst="rect">
              <a:avLst/>
            </a:prstGeom>
          </p:spPr>
        </p:pic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0763A47D-78B1-45EA-ABF1-032E0AFDEF31}"/>
              </a:ext>
            </a:extLst>
          </p:cNvPr>
          <p:cNvSpPr txBox="1"/>
          <p:nvPr/>
        </p:nvSpPr>
        <p:spPr bwMode="auto">
          <a:xfrm>
            <a:off x="7306447" y="2100389"/>
            <a:ext cx="784189" cy="200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700" kern="1200" dirty="0">
                <a:latin typeface="OCR A Extended" panose="02010509020102010303" pitchFamily="50" charset="0"/>
                <a:cs typeface="Segoe UI" panose="020B0502040204020203" pitchFamily="34" charset="0"/>
              </a:rPr>
              <a:t>01001 10011</a:t>
            </a:r>
          </a:p>
        </p:txBody>
      </p:sp>
      <p:pic>
        <p:nvPicPr>
          <p:cNvPr id="21" name="Image 20" descr="Une image contenant matériel, intérieur, objets métalliques&#10;&#10;Description générée automatiquement">
            <a:extLst>
              <a:ext uri="{FF2B5EF4-FFF2-40B4-BE49-F238E27FC236}">
                <a16:creationId xmlns:a16="http://schemas.microsoft.com/office/drawing/2014/main" id="{B533CB9A-09B7-40C0-985F-9F8DBEC39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660" y="1765832"/>
            <a:ext cx="756257" cy="756257"/>
          </a:xfrm>
          <a:prstGeom prst="rect">
            <a:avLst/>
          </a:prstGeom>
        </p:spPr>
      </p:pic>
      <p:pic>
        <p:nvPicPr>
          <p:cNvPr id="22" name="Image 21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1BCA2E15-DD26-4725-A922-956E7E4DE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8971" y="1816258"/>
            <a:ext cx="866126" cy="68348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D140910-4B63-4B95-B0BE-E92876F910AD}"/>
              </a:ext>
            </a:extLst>
          </p:cNvPr>
          <p:cNvSpPr txBox="1"/>
          <p:nvPr/>
        </p:nvSpPr>
        <p:spPr bwMode="auto">
          <a:xfrm>
            <a:off x="6837671" y="2603466"/>
            <a:ext cx="1236236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b="1" kern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Interpréteur</a:t>
            </a:r>
            <a:br>
              <a:rPr lang="fr-FR" sz="900" b="1" kern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sz="900" kern="1200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fr-FR" sz="900" b="1" kern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machine virtuelle</a:t>
            </a:r>
          </a:p>
          <a:p>
            <a:pPr algn="ctr"/>
            <a:r>
              <a:rPr lang="fr-FR" sz="900" dirty="0">
                <a:latin typeface="Segoe UI" panose="020B0502040204020203" pitchFamily="34" charset="0"/>
                <a:cs typeface="Segoe UI" panose="020B0502040204020203" pitchFamily="34" charset="0"/>
              </a:rPr>
              <a:t>(traduit / exécute)</a:t>
            </a:r>
            <a:endParaRPr lang="fr-FR" sz="900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6EDE7E-959B-4225-B1BE-3D4FB5F52D59}"/>
              </a:ext>
            </a:extLst>
          </p:cNvPr>
          <p:cNvSpPr txBox="1"/>
          <p:nvPr/>
        </p:nvSpPr>
        <p:spPr bwMode="auto">
          <a:xfrm>
            <a:off x="8173984" y="2606249"/>
            <a:ext cx="73609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kern="1200" dirty="0">
                <a:latin typeface="Segoe UI" panose="020B0502040204020203" pitchFamily="34" charset="0"/>
                <a:cs typeface="Segoe UI" panose="020B0502040204020203" pitchFamily="34" charset="0"/>
              </a:rPr>
              <a:t>Processeur</a:t>
            </a:r>
          </a:p>
        </p:txBody>
      </p:sp>
      <p:sp>
        <p:nvSpPr>
          <p:cNvPr id="27" name="Bulle narrative : rectangle à coins arrondis 26">
            <a:extLst>
              <a:ext uri="{FF2B5EF4-FFF2-40B4-BE49-F238E27FC236}">
                <a16:creationId xmlns:a16="http://schemas.microsoft.com/office/drawing/2014/main" id="{AEB3233B-64AE-4FC2-8446-A9DB4169408B}"/>
              </a:ext>
            </a:extLst>
          </p:cNvPr>
          <p:cNvSpPr/>
          <p:nvPr/>
        </p:nvSpPr>
        <p:spPr>
          <a:xfrm>
            <a:off x="4916279" y="1049320"/>
            <a:ext cx="2881904" cy="555335"/>
          </a:xfrm>
          <a:prstGeom prst="wedgeRoundRectCallout">
            <a:avLst>
              <a:gd name="adj1" fmla="val -2113"/>
              <a:gd name="adj2" fmla="val 7472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Ce langage est appelé </a:t>
            </a:r>
            <a:r>
              <a:rPr lang="fr-FR" sz="14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bytecode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ou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langage intermédiaire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9837DDB3-F869-46B8-A700-2E05F85281D3}"/>
              </a:ext>
            </a:extLst>
          </p:cNvPr>
          <p:cNvGrpSpPr/>
          <p:nvPr/>
        </p:nvGrpSpPr>
        <p:grpSpPr>
          <a:xfrm>
            <a:off x="2286091" y="3342590"/>
            <a:ext cx="4446145" cy="400110"/>
            <a:chOff x="2286002" y="3158287"/>
            <a:chExt cx="5166318" cy="400110"/>
          </a:xfrm>
        </p:grpSpPr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25139637-919E-49FD-9212-D6931E722818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2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FCFA265C-40A7-4CA4-9554-C790742BB87A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286002" y="3358342"/>
              <a:ext cx="8425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E1C2A75A-5811-4589-8BCB-390347196277}"/>
                </a:ext>
              </a:extLst>
            </p:cNvPr>
            <p:cNvCxnSpPr>
              <a:cxnSpLocks/>
            </p:cNvCxnSpPr>
            <p:nvPr/>
          </p:nvCxnSpPr>
          <p:spPr>
            <a:xfrm>
              <a:off x="7452320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C2A3D34-4763-40D6-8984-C1FABB12BCC1}"/>
                </a:ext>
              </a:extLst>
            </p:cNvPr>
            <p:cNvSpPr txBox="1"/>
            <p:nvPr/>
          </p:nvSpPr>
          <p:spPr bwMode="auto">
            <a:xfrm>
              <a:off x="3128549" y="3158287"/>
              <a:ext cx="3481223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0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Création de l’application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BCB51996-3CF0-4C01-90FC-E1B9A2B4BE69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6609772" y="3358342"/>
              <a:ext cx="8425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9EE34D9-52FD-420C-9579-09912C7EB11E}"/>
              </a:ext>
            </a:extLst>
          </p:cNvPr>
          <p:cNvGrpSpPr/>
          <p:nvPr/>
        </p:nvGrpSpPr>
        <p:grpSpPr>
          <a:xfrm>
            <a:off x="6007136" y="3708277"/>
            <a:ext cx="3095955" cy="400110"/>
            <a:chOff x="2286000" y="3158287"/>
            <a:chExt cx="5166320" cy="400110"/>
          </a:xfrm>
        </p:grpSpPr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AB892AFF-74E0-46B8-9641-7175BC78071A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2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26F3025-57EE-490F-87B3-B89B604A34A9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2286000" y="3358342"/>
              <a:ext cx="15199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284003F1-5792-468C-BFBB-941E3B517C3D}"/>
                </a:ext>
              </a:extLst>
            </p:cNvPr>
            <p:cNvCxnSpPr>
              <a:cxnSpLocks/>
            </p:cNvCxnSpPr>
            <p:nvPr/>
          </p:nvCxnSpPr>
          <p:spPr>
            <a:xfrm>
              <a:off x="7452320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438B64B3-F04B-48F8-B514-9605D29C78F6}"/>
                </a:ext>
              </a:extLst>
            </p:cNvPr>
            <p:cNvSpPr txBox="1"/>
            <p:nvPr/>
          </p:nvSpPr>
          <p:spPr bwMode="auto">
            <a:xfrm>
              <a:off x="3805908" y="3158287"/>
              <a:ext cx="2126504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0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Exécution</a:t>
              </a:r>
            </a:p>
          </p:txBody>
        </p: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D73C436B-F4E2-479F-AF05-8CCE935C9A82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5932412" y="3358342"/>
              <a:ext cx="15199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7294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13" grpId="0"/>
      <p:bldP spid="14" grpId="0"/>
      <p:bldP spid="15" grpId="0"/>
      <p:bldP spid="20" grpId="0"/>
      <p:bldP spid="23" grpId="0"/>
      <p:bldP spid="24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3B967-1162-454E-9E33-E44C11EBA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799"/>
          </a:xfrm>
        </p:spPr>
        <p:txBody>
          <a:bodyPr/>
          <a:lstStyle/>
          <a:p>
            <a:r>
              <a:rPr lang="fr-FR" dirty="0"/>
              <a:t>Compilation vs interprétation</a:t>
            </a:r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05916B18-3860-40C0-ACB3-C3676E13E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137804"/>
              </p:ext>
            </p:extLst>
          </p:nvPr>
        </p:nvGraphicFramePr>
        <p:xfrm>
          <a:off x="2284413" y="1085850"/>
          <a:ext cx="6824090" cy="1645920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351483">
                  <a:extLst>
                    <a:ext uri="{9D8B030D-6E8A-4147-A177-3AD203B41FA5}">
                      <a16:colId xmlns:a16="http://schemas.microsoft.com/office/drawing/2014/main" val="4033617318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11446916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7295185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590577447"/>
                    </a:ext>
                  </a:extLst>
                </a:gridCol>
                <a:gridCol w="3312367">
                  <a:extLst>
                    <a:ext uri="{9D8B030D-6E8A-4147-A177-3AD203B41FA5}">
                      <a16:colId xmlns:a16="http://schemas.microsoft.com/office/drawing/2014/main" val="2190641704"/>
                    </a:ext>
                  </a:extLst>
                </a:gridCol>
              </a:tblGrid>
              <a:tr h="26176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Méthode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Perf.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Port.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Obscur.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Exemples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00302718"/>
                  </a:ext>
                </a:extLst>
              </a:tr>
              <a:tr h="17298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Compilation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++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C, C++, Go, 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627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Interprétation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--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Bash, Javascript, PHP &lt; 5.5, PowerShell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734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Hybride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C#, Java, Javascript, </a:t>
                      </a:r>
                      <a:r>
                        <a:rPr lang="fr-FR" sz="1400" dirty="0" err="1"/>
                        <a:t>Kotlin</a:t>
                      </a:r>
                      <a:r>
                        <a:rPr lang="fr-FR" sz="1400" dirty="0"/>
                        <a:t>, PHP ≥ 5.5, Python, Swift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98105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4B3E60-1453-4239-9E2B-1F2FC66E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3653" cy="228600"/>
          </a:xfrm>
        </p:spPr>
        <p:txBody>
          <a:bodyPr/>
          <a:lstStyle/>
          <a:p>
            <a:fld id="{13E659B8-7508-4E5B-A384-6019B9D870F7}" type="datetime1">
              <a:rPr lang="fr-FR" smtClean="0"/>
              <a:pPr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B62E01-5775-40FA-A32F-65A4F2A8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0" y="4914920"/>
            <a:ext cx="6445617" cy="228580"/>
          </a:xfrm>
        </p:spPr>
        <p:txBody>
          <a:bodyPr/>
          <a:lstStyle/>
          <a:p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E1A73F-E4C8-4067-910B-AE6AB6E8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1618" y="4811316"/>
            <a:ext cx="371475" cy="275034"/>
          </a:xfrm>
        </p:spPr>
        <p:txBody>
          <a:bodyPr/>
          <a:lstStyle/>
          <a:p>
            <a:fld id="{FED38763-6C8A-413F-B744-2C0F40D941F6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6B5F7B1-DC58-4C4F-80BE-ED7E454BE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graphicFrame>
        <p:nvGraphicFramePr>
          <p:cNvPr id="21" name="Tableau 8">
            <a:extLst>
              <a:ext uri="{FF2B5EF4-FFF2-40B4-BE49-F238E27FC236}">
                <a16:creationId xmlns:a16="http://schemas.microsoft.com/office/drawing/2014/main" id="{8DB24EE9-0AE1-48CD-B9D0-F3912710A1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380836"/>
              </p:ext>
            </p:extLst>
          </p:nvPr>
        </p:nvGraphicFramePr>
        <p:xfrm>
          <a:off x="2584827" y="2880677"/>
          <a:ext cx="1735053" cy="1920240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763037">
                  <a:extLst>
                    <a:ext uri="{9D8B030D-6E8A-4147-A177-3AD203B41FA5}">
                      <a16:colId xmlns:a16="http://schemas.microsoft.com/office/drawing/2014/main" val="4033617318"/>
                    </a:ext>
                  </a:extLst>
                </a:gridCol>
                <a:gridCol w="144016">
                  <a:extLst>
                    <a:ext uri="{9D8B030D-6E8A-4147-A177-3AD203B41FA5}">
                      <a16:colId xmlns:a16="http://schemas.microsoft.com/office/drawing/2014/main" val="388010503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114469164"/>
                    </a:ext>
                  </a:extLst>
                </a:gridCol>
              </a:tblGrid>
              <a:tr h="128093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Langage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Energie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00302718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58775" algn="dec"/>
                        </a:tabLst>
                      </a:pPr>
                      <a:r>
                        <a:rPr lang="fr-FR" sz="1200" dirty="0"/>
                        <a:t>	1.00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627942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58775" algn="dec"/>
                        </a:tabLst>
                      </a:pPr>
                      <a:r>
                        <a:rPr lang="fr-FR" sz="1200" dirty="0"/>
                        <a:t>	1.34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98105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1.98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432979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C#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3.14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606023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29.30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157889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75.88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5394"/>
                  </a:ext>
                </a:extLst>
              </a:tr>
            </a:tbl>
          </a:graphicData>
        </a:graphic>
      </p:graphicFrame>
      <p:graphicFrame>
        <p:nvGraphicFramePr>
          <p:cNvPr id="22" name="Tableau 8">
            <a:extLst>
              <a:ext uri="{FF2B5EF4-FFF2-40B4-BE49-F238E27FC236}">
                <a16:creationId xmlns:a16="http://schemas.microsoft.com/office/drawing/2014/main" id="{FF73B614-D607-45EF-B20E-C79E5C802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834596"/>
              </p:ext>
            </p:extLst>
          </p:nvPr>
        </p:nvGraphicFramePr>
        <p:xfrm>
          <a:off x="4853055" y="2888742"/>
          <a:ext cx="1735200" cy="1920240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763200">
                  <a:extLst>
                    <a:ext uri="{9D8B030D-6E8A-4147-A177-3AD203B41FA5}">
                      <a16:colId xmlns:a16="http://schemas.microsoft.com/office/drawing/2014/main" val="403361731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26856939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114469164"/>
                    </a:ext>
                  </a:extLst>
                </a:gridCol>
              </a:tblGrid>
              <a:tr h="128093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Langage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Vitesse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00302718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58775" algn="dec"/>
                        </a:tabLst>
                      </a:pPr>
                      <a:r>
                        <a:rPr lang="fr-FR" sz="1200" dirty="0"/>
                        <a:t>	1.00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627942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58775" algn="dec"/>
                        </a:tabLst>
                      </a:pPr>
                      <a:r>
                        <a:rPr lang="fr-FR" sz="1200" dirty="0"/>
                        <a:t>	1.56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98105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1.89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432979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C#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3.14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606023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27.64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157889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71.90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5394"/>
                  </a:ext>
                </a:extLst>
              </a:tr>
            </a:tbl>
          </a:graphicData>
        </a:graphic>
      </p:graphicFrame>
      <p:graphicFrame>
        <p:nvGraphicFramePr>
          <p:cNvPr id="23" name="Tableau 8">
            <a:extLst>
              <a:ext uri="{FF2B5EF4-FFF2-40B4-BE49-F238E27FC236}">
                <a16:creationId xmlns:a16="http://schemas.microsoft.com/office/drawing/2014/main" id="{C3423633-5513-49AC-9F51-4D33DA360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546310"/>
              </p:ext>
            </p:extLst>
          </p:nvPr>
        </p:nvGraphicFramePr>
        <p:xfrm>
          <a:off x="7121282" y="2891473"/>
          <a:ext cx="1735200" cy="1920240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763200">
                  <a:extLst>
                    <a:ext uri="{9D8B030D-6E8A-4147-A177-3AD203B41FA5}">
                      <a16:colId xmlns:a16="http://schemas.microsoft.com/office/drawing/2014/main" val="403361731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07067399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114469164"/>
                    </a:ext>
                  </a:extLst>
                </a:gridCol>
              </a:tblGrid>
              <a:tr h="128093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Langage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Mémoire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00302718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58775" algn="dec"/>
                        </a:tabLst>
                      </a:pPr>
                      <a:r>
                        <a:rPr lang="fr-FR" sz="1200" dirty="0"/>
                        <a:t>	1.17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627942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58775" algn="dec"/>
                        </a:tabLst>
                      </a:pPr>
                      <a:r>
                        <a:rPr lang="fr-FR" sz="1200" dirty="0"/>
                        <a:t>	1.34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98105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2.57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476724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2.80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216438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C#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2.85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606023"/>
                  </a:ext>
                </a:extLst>
              </a:tr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tabLst>
                          <a:tab pos="358775" algn="dec"/>
                        </a:tabLst>
                      </a:pPr>
                      <a:r>
                        <a:rPr lang="fr-FR" sz="12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6.01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157889"/>
                  </a:ext>
                </a:extLst>
              </a:tr>
            </a:tbl>
          </a:graphicData>
        </a:graphic>
      </p:graphicFrame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AEE78A2E-F630-4513-819E-D576DEAD4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693714"/>
              </p:ext>
            </p:extLst>
          </p:nvPr>
        </p:nvGraphicFramePr>
        <p:xfrm>
          <a:off x="2584827" y="3426943"/>
          <a:ext cx="1735053" cy="27432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763037">
                  <a:extLst>
                    <a:ext uri="{9D8B030D-6E8A-4147-A177-3AD203B41FA5}">
                      <a16:colId xmlns:a16="http://schemas.microsoft.com/office/drawing/2014/main" val="2974703867"/>
                    </a:ext>
                  </a:extLst>
                </a:gridCol>
                <a:gridCol w="144016">
                  <a:extLst>
                    <a:ext uri="{9D8B030D-6E8A-4147-A177-3AD203B41FA5}">
                      <a16:colId xmlns:a16="http://schemas.microsoft.com/office/drawing/2014/main" val="82319036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957053678"/>
                    </a:ext>
                  </a:extLst>
                </a:gridCol>
              </a:tblGrid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58775" algn="dec"/>
                        </a:tabLst>
                      </a:pPr>
                      <a:r>
                        <a:rPr lang="fr-FR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	1.34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665412"/>
                  </a:ext>
                </a:extLst>
              </a:tr>
            </a:tbl>
          </a:graphicData>
        </a:graphic>
      </p:graphicFrame>
      <p:graphicFrame>
        <p:nvGraphicFramePr>
          <p:cNvPr id="27" name="Tableau 26">
            <a:extLst>
              <a:ext uri="{FF2B5EF4-FFF2-40B4-BE49-F238E27FC236}">
                <a16:creationId xmlns:a16="http://schemas.microsoft.com/office/drawing/2014/main" id="{F40AA508-2936-4C1E-B114-40456EB8D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947824"/>
              </p:ext>
            </p:extLst>
          </p:nvPr>
        </p:nvGraphicFramePr>
        <p:xfrm>
          <a:off x="4853055" y="3442183"/>
          <a:ext cx="1735200" cy="27432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763200">
                  <a:extLst>
                    <a:ext uri="{9D8B030D-6E8A-4147-A177-3AD203B41FA5}">
                      <a16:colId xmlns:a16="http://schemas.microsoft.com/office/drawing/2014/main" val="297470386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06153018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957053678"/>
                    </a:ext>
                  </a:extLst>
                </a:gridCol>
              </a:tblGrid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58775" algn="dec"/>
                        </a:tabLst>
                      </a:pPr>
                      <a:r>
                        <a:rPr lang="fr-FR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	1.56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665412"/>
                  </a:ext>
                </a:extLst>
              </a:tr>
            </a:tbl>
          </a:graphicData>
        </a:graphic>
      </p:graphicFrame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BD681F0F-799D-4877-9F0D-540A14715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14977"/>
              </p:ext>
            </p:extLst>
          </p:nvPr>
        </p:nvGraphicFramePr>
        <p:xfrm>
          <a:off x="7121282" y="3442183"/>
          <a:ext cx="1735200" cy="27432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763200">
                  <a:extLst>
                    <a:ext uri="{9D8B030D-6E8A-4147-A177-3AD203B41FA5}">
                      <a16:colId xmlns:a16="http://schemas.microsoft.com/office/drawing/2014/main" val="297470386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23157989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957053678"/>
                    </a:ext>
                  </a:extLst>
                </a:gridCol>
              </a:tblGrid>
              <a:tr h="1280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2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58775" algn="dec"/>
                        </a:tabLst>
                      </a:pPr>
                      <a:r>
                        <a:rPr lang="fr-FR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	1.34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665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73623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146B01-A452-41C5-9457-34A863FC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choix : le C++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6474DB-D299-464C-B343-775C5F969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Langage compilé</a:t>
            </a:r>
          </a:p>
          <a:p>
            <a:pPr lvl="1"/>
            <a:r>
              <a:rPr lang="fr-FR" dirty="0"/>
              <a:t>Rapide et économe en mémoire et énergie</a:t>
            </a:r>
          </a:p>
          <a:p>
            <a:endParaRPr lang="fr-FR" dirty="0"/>
          </a:p>
          <a:p>
            <a:r>
              <a:rPr lang="fr-FR" dirty="0"/>
              <a:t>Adapté au traitement des images</a:t>
            </a:r>
          </a:p>
          <a:p>
            <a:endParaRPr lang="fr-FR" dirty="0"/>
          </a:p>
          <a:p>
            <a:r>
              <a:rPr lang="fr-FR" dirty="0"/>
              <a:t>Continuellement amélioré depuis 1985</a:t>
            </a:r>
          </a:p>
          <a:p>
            <a:pPr lvl="1"/>
            <a:r>
              <a:rPr lang="fr-FR" dirty="0"/>
              <a:t>Mature, largement répandu</a:t>
            </a:r>
          </a:p>
          <a:p>
            <a:pPr lvl="1"/>
            <a:endParaRPr lang="fr-FR" dirty="0"/>
          </a:p>
          <a:p>
            <a:r>
              <a:rPr lang="fr-FR" dirty="0"/>
              <a:t>Permet plusieurs niveaux de programmation</a:t>
            </a:r>
          </a:p>
          <a:p>
            <a:pPr lvl="1"/>
            <a:r>
              <a:rPr lang="fr-FR" dirty="0"/>
              <a:t>Simple de haut niveau</a:t>
            </a:r>
          </a:p>
          <a:p>
            <a:pPr lvl="1"/>
            <a:r>
              <a:rPr lang="fr-FR" dirty="0"/>
              <a:t>Complexe et très optimisée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F02045-2DBF-4A6A-B3FA-FB287CDC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4634F1-0AB3-4217-8AE9-4622CBF86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5E1B33-AB20-49B2-8F07-AA9B4291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6F4E92A-322C-48E2-B408-59F4416F7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pic>
        <p:nvPicPr>
          <p:cNvPr id="10" name="lIAMtJt">
            <a:hlinkClick r:id="" action="ppaction://media"/>
            <a:extLst>
              <a:ext uri="{FF2B5EF4-FFF2-40B4-BE49-F238E27FC236}">
                <a16:creationId xmlns:a16="http://schemas.microsoft.com/office/drawing/2014/main" id="{22631696-D365-45AB-91B7-0F3E740EE4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60232" y="4000946"/>
            <a:ext cx="1807908" cy="971105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6EB75710-3676-4AFF-9E54-64EBFCF295A0}"/>
              </a:ext>
            </a:extLst>
          </p:cNvPr>
          <p:cNvGrpSpPr/>
          <p:nvPr/>
        </p:nvGrpSpPr>
        <p:grpSpPr>
          <a:xfrm>
            <a:off x="7740352" y="1131589"/>
            <a:ext cx="1347092" cy="1196915"/>
            <a:chOff x="8117800" y="1131590"/>
            <a:chExt cx="969644" cy="861546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714A30B-43AF-4ECE-9B3A-23D4EDB49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7800" y="1131590"/>
              <a:ext cx="969644" cy="861546"/>
            </a:xfrm>
            <a:prstGeom prst="rect">
              <a:avLst/>
            </a:prstGeom>
          </p:spPr>
        </p:pic>
        <p:pic>
          <p:nvPicPr>
            <p:cNvPr id="11" name="Image 10" descr="Panda - Amour">
              <a:extLst>
                <a:ext uri="{FF2B5EF4-FFF2-40B4-BE49-F238E27FC236}">
                  <a16:creationId xmlns:a16="http://schemas.microsoft.com/office/drawing/2014/main" id="{D4AE0613-060C-47B6-9120-B8FF407B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8211" r="90000">
                          <a14:foregroundMark x1="88105" y1="54737" x2="88105" y2="54737"/>
                          <a14:foregroundMark x1="59263" y1="37895" x2="37579" y2="44947"/>
                          <a14:foregroundMark x1="15789" y1="27474" x2="14211" y2="27474"/>
                          <a14:foregroundMark x1="14211" y1="30211" x2="13579" y2="28105"/>
                          <a14:foregroundMark x1="17474" y1="30737" x2="8211" y2="291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291730" y="1364360"/>
              <a:ext cx="576064" cy="5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756478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60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Hello World!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pPr eaLnBrk="1" hangingPunct="1">
              <a:defRPr/>
            </a:pPr>
            <a:r>
              <a:rPr lang="fr-FR" dirty="0"/>
              <a:t>Un premier programme</a:t>
            </a:r>
          </a:p>
          <a:p>
            <a:pPr eaLnBrk="1" hangingPunct="1">
              <a:defRPr/>
            </a:pPr>
            <a:r>
              <a:rPr lang="fr-FR" dirty="0"/>
              <a:t>Données en mémoire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r>
              <a:rPr lang="fr-FR" dirty="0"/>
              <a:t>Un premier programme</a:t>
            </a:r>
          </a:p>
          <a:p>
            <a:r>
              <a:rPr lang="fr-FR" dirty="0"/>
              <a:t>Données en mémoire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Hello World!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95A41-2047-4364-8536-A57E504F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strictement nécessaires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38DB29-B636-4BA9-8A04-84B038C6E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ordinateur </a:t>
            </a:r>
          </a:p>
          <a:p>
            <a:pPr lvl="1"/>
            <a:r>
              <a:rPr lang="fr-FR" dirty="0"/>
              <a:t>Correctement configuré</a:t>
            </a:r>
          </a:p>
          <a:p>
            <a:endParaRPr lang="fr-FR" dirty="0"/>
          </a:p>
          <a:p>
            <a:r>
              <a:rPr lang="fr-FR" dirty="0"/>
              <a:t>Un éditeur de texte brut</a:t>
            </a:r>
          </a:p>
          <a:p>
            <a:pPr marL="457200" lvl="1" indent="0">
              <a:buNone/>
              <a:tabLst>
                <a:tab pos="808038" algn="l"/>
              </a:tabLst>
            </a:pPr>
            <a:r>
              <a:rPr lang="fr-FR" dirty="0"/>
              <a:t>	Notepad, Notepad++, Sublime </a:t>
            </a:r>
            <a:r>
              <a:rPr lang="fr-FR" dirty="0" err="1"/>
              <a:t>Text</a:t>
            </a:r>
            <a:r>
              <a:rPr lang="fr-FR" dirty="0"/>
              <a:t>, …</a:t>
            </a:r>
          </a:p>
          <a:p>
            <a:pPr marL="457200" lvl="1" indent="0">
              <a:buNone/>
              <a:tabLst>
                <a:tab pos="808038" algn="l"/>
              </a:tabLst>
            </a:pPr>
            <a:r>
              <a:rPr lang="fr-FR" dirty="0"/>
              <a:t>	</a:t>
            </a:r>
            <a:r>
              <a:rPr lang="fr-FR" dirty="0" err="1"/>
              <a:t>gedit</a:t>
            </a:r>
            <a:r>
              <a:rPr lang="fr-FR" dirty="0"/>
              <a:t>, nano, </a:t>
            </a:r>
            <a:r>
              <a:rPr lang="fr-FR" dirty="0" err="1"/>
              <a:t>vim</a:t>
            </a:r>
            <a:r>
              <a:rPr lang="fr-FR" dirty="0"/>
              <a:t>, …</a:t>
            </a:r>
          </a:p>
          <a:p>
            <a:pPr marL="457200" lvl="1" indent="0">
              <a:buNone/>
              <a:tabLst>
                <a:tab pos="808038" algn="l"/>
              </a:tabLst>
            </a:pPr>
            <a:r>
              <a:rPr lang="fr-FR" dirty="0"/>
              <a:t>	</a:t>
            </a:r>
            <a:r>
              <a:rPr lang="fr-FR" dirty="0" err="1"/>
              <a:t>TextEdit</a:t>
            </a:r>
            <a:r>
              <a:rPr lang="fr-FR" dirty="0"/>
              <a:t>, Sublime </a:t>
            </a:r>
            <a:r>
              <a:rPr lang="fr-FR" dirty="0" err="1"/>
              <a:t>Text</a:t>
            </a:r>
            <a:r>
              <a:rPr lang="fr-FR" dirty="0"/>
              <a:t>, …</a:t>
            </a:r>
          </a:p>
          <a:p>
            <a:endParaRPr lang="fr-FR" dirty="0"/>
          </a:p>
          <a:p>
            <a:r>
              <a:rPr lang="fr-FR" dirty="0"/>
              <a:t>Un compilateur</a:t>
            </a:r>
          </a:p>
          <a:p>
            <a:pPr marL="457200" lvl="1" indent="0">
              <a:buNone/>
              <a:tabLst>
                <a:tab pos="808038" algn="l"/>
              </a:tabLst>
            </a:pPr>
            <a:r>
              <a:rPr lang="fr-FR" dirty="0"/>
              <a:t>	Microsoft Visual C++</a:t>
            </a:r>
          </a:p>
          <a:p>
            <a:pPr marL="457200" lvl="1" indent="0">
              <a:buNone/>
              <a:tabLst>
                <a:tab pos="808038" algn="l"/>
              </a:tabLst>
            </a:pPr>
            <a:r>
              <a:rPr lang="fr-FR" dirty="0"/>
              <a:t>	GCC /	</a:t>
            </a:r>
            <a:r>
              <a:rPr lang="fr-FR" dirty="0" err="1"/>
              <a:t>MinGW</a:t>
            </a:r>
            <a:endParaRPr lang="fr-FR" dirty="0"/>
          </a:p>
          <a:p>
            <a:pPr marL="457200" lvl="1" indent="0">
              <a:buNone/>
              <a:tabLst>
                <a:tab pos="808038" algn="l"/>
              </a:tabLst>
            </a:pPr>
            <a:r>
              <a:rPr lang="fr-FR" dirty="0"/>
              <a:t>	</a:t>
            </a:r>
            <a:r>
              <a:rPr lang="fr-FR" dirty="0" err="1"/>
              <a:t>Clang</a:t>
            </a:r>
            <a:r>
              <a:rPr lang="fr-FR" dirty="0"/>
              <a:t>/LLVM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063F6C-9F44-4C56-B4BF-5C9C312FA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DB743A-FEC5-49E1-9BAF-C6248DE2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909A9F-476D-4098-BE44-B2067435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707F3DA-3423-43B7-B107-6798EA8E2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chemeClr val="bg2"/>
                </a:solidFill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Algorithmique et programmation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Langages de programmation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Compilation vs interprétation</a:t>
            </a:r>
          </a:p>
          <a:p>
            <a:pPr lvl="0"/>
            <a:r>
              <a:rPr lang="fr-FR" sz="14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Outils nécessaires</a:t>
            </a:r>
          </a:p>
          <a:p>
            <a:pPr lvl="2"/>
            <a:r>
              <a:rPr lang="fr-FR" sz="1000" dirty="0">
                <a:solidFill>
                  <a:srgbClr val="79D2FF"/>
                </a:solidFill>
              </a:rPr>
              <a:t>Ordinateur</a:t>
            </a:r>
          </a:p>
          <a:p>
            <a:pPr lvl="2"/>
            <a:r>
              <a:rPr lang="fr-FR" sz="1000" dirty="0" err="1">
                <a:solidFill>
                  <a:srgbClr val="79D2FF"/>
                </a:solidFill>
              </a:rPr>
              <a:t>Editeur</a:t>
            </a:r>
            <a:r>
              <a:rPr lang="fr-FR" sz="1000" dirty="0">
                <a:solidFill>
                  <a:srgbClr val="79D2FF"/>
                </a:solidFill>
              </a:rPr>
              <a:t> de code</a:t>
            </a:r>
          </a:p>
          <a:p>
            <a:pPr lvl="2"/>
            <a:r>
              <a:rPr lang="fr-FR" sz="1000" dirty="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Entrées-sorties</a:t>
            </a:r>
          </a:p>
        </p:txBody>
      </p:sp>
      <p:pic>
        <p:nvPicPr>
          <p:cNvPr id="11" name="Image 10" descr="Une image contenant texte, livre&#10;&#10;Description générée automatiquement">
            <a:extLst>
              <a:ext uri="{FF2B5EF4-FFF2-40B4-BE49-F238E27FC236}">
                <a16:creationId xmlns:a16="http://schemas.microsoft.com/office/drawing/2014/main" id="{DFFB851D-A6D5-4F59-AC2F-86DF3279B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14" y="1099201"/>
            <a:ext cx="896486" cy="896486"/>
          </a:xfrm>
          <a:prstGeom prst="rect">
            <a:avLst/>
          </a:prstGeom>
        </p:spPr>
      </p:pic>
      <p:pic>
        <p:nvPicPr>
          <p:cNvPr id="13" name="Image 12" descr="Une image contenant sombre&#10;&#10;Description générée automatiquement">
            <a:extLst>
              <a:ext uri="{FF2B5EF4-FFF2-40B4-BE49-F238E27FC236}">
                <a16:creationId xmlns:a16="http://schemas.microsoft.com/office/drawing/2014/main" id="{F21546C3-61A1-41C6-81B3-184818894D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4" t="23400" r="30708" b="23401"/>
          <a:stretch/>
        </p:blipFill>
        <p:spPr>
          <a:xfrm>
            <a:off x="2844603" y="2442974"/>
            <a:ext cx="158204" cy="1590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0F67295-E5AC-45C1-83EF-F566D756A0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02" y="2701386"/>
            <a:ext cx="158206" cy="188660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390866A6-CB12-4652-841F-6658E7E76C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3808" y="2989418"/>
            <a:ext cx="158852" cy="188660"/>
          </a:xfrm>
          <a:prstGeom prst="rect">
            <a:avLst/>
          </a:prstGeom>
        </p:spPr>
      </p:pic>
      <p:pic>
        <p:nvPicPr>
          <p:cNvPr id="20" name="Image 19" descr="Une image contenant sombre&#10;&#10;Description générée automatiquement">
            <a:extLst>
              <a:ext uri="{FF2B5EF4-FFF2-40B4-BE49-F238E27FC236}">
                <a16:creationId xmlns:a16="http://schemas.microsoft.com/office/drawing/2014/main" id="{75682D53-5652-4085-A9F7-F2E4F5C4F7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4" t="23400" r="30708" b="23401"/>
          <a:stretch/>
        </p:blipFill>
        <p:spPr>
          <a:xfrm>
            <a:off x="2844604" y="3977479"/>
            <a:ext cx="158204" cy="15904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E2BEE731-18EA-40F6-8F5B-40E71967CBE6}"/>
              </a:ext>
            </a:extLst>
          </p:cNvPr>
          <p:cNvGrpSpPr/>
          <p:nvPr/>
        </p:nvGrpSpPr>
        <p:grpSpPr>
          <a:xfrm>
            <a:off x="2628726" y="4237974"/>
            <a:ext cx="374082" cy="188660"/>
            <a:chOff x="2765176" y="3962861"/>
            <a:chExt cx="374082" cy="188660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BF4C4161-87F2-417D-BBAE-C7F49AE5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176" y="3962861"/>
              <a:ext cx="158206" cy="188660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57524EB4-EF77-4F2C-B132-4BE356589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0406" y="3962861"/>
              <a:ext cx="158852" cy="188660"/>
            </a:xfrm>
            <a:prstGeom prst="rect">
              <a:avLst/>
            </a:prstGeom>
          </p:spPr>
        </p:pic>
      </p:grpSp>
      <p:pic>
        <p:nvPicPr>
          <p:cNvPr id="23" name="Image 22" descr="Une image contenant sombre&#10;&#10;Description générée automatiquement">
            <a:extLst>
              <a:ext uri="{FF2B5EF4-FFF2-40B4-BE49-F238E27FC236}">
                <a16:creationId xmlns:a16="http://schemas.microsoft.com/office/drawing/2014/main" id="{84802214-A84E-497B-97E5-463558B09F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4" t="23400" r="30708" b="23401"/>
          <a:stretch/>
        </p:blipFill>
        <p:spPr>
          <a:xfrm>
            <a:off x="3981748" y="4252784"/>
            <a:ext cx="158204" cy="159040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4486DBE4-4F19-47C5-8927-EF6B0A59F51A}"/>
              </a:ext>
            </a:extLst>
          </p:cNvPr>
          <p:cNvGrpSpPr/>
          <p:nvPr/>
        </p:nvGrpSpPr>
        <p:grpSpPr>
          <a:xfrm>
            <a:off x="2412528" y="4528090"/>
            <a:ext cx="590280" cy="188660"/>
            <a:chOff x="2526576" y="4481311"/>
            <a:chExt cx="590280" cy="188660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6D0DC616-FDC0-4F28-A324-60B15F652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2774" y="4481311"/>
              <a:ext cx="158206" cy="188660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E5306F2E-6081-4F63-8C24-37880A8C6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8004" y="4481311"/>
              <a:ext cx="158852" cy="188660"/>
            </a:xfrm>
            <a:prstGeom prst="rect">
              <a:avLst/>
            </a:prstGeom>
          </p:spPr>
        </p:pic>
        <p:pic>
          <p:nvPicPr>
            <p:cNvPr id="26" name="Image 25" descr="Une image contenant sombre&#10;&#10;Description générée automatiquement">
              <a:extLst>
                <a:ext uri="{FF2B5EF4-FFF2-40B4-BE49-F238E27FC236}">
                  <a16:creationId xmlns:a16="http://schemas.microsoft.com/office/drawing/2014/main" id="{ECE24ECF-1167-4877-B628-02423EDC4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04" t="23400" r="30708" b="23401"/>
            <a:stretch/>
          </p:blipFill>
          <p:spPr>
            <a:xfrm>
              <a:off x="2526576" y="4496121"/>
              <a:ext cx="158204" cy="159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224648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2F5341-F458-4AE1-B046-2937031E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</a:t>
            </a:r>
            <a:r>
              <a:rPr lang="fr-FR"/>
              <a:t>de l’ordinateur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5E6B54-6434-4FB6-B14C-3608A1F21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Activer les options pour développeurs dans l’explorateur de fichiers</a:t>
            </a:r>
          </a:p>
          <a:p>
            <a:pPr lvl="1"/>
            <a:r>
              <a:rPr lang="fr-FR" dirty="0"/>
              <a:t>Afficher les extensions de fichiers</a:t>
            </a:r>
          </a:p>
          <a:p>
            <a:pPr lvl="2"/>
            <a:r>
              <a:rPr lang="fr-FR" dirty="0"/>
              <a:t>Un nom de fichier se termine toujours par un point suivi de quelques lettres (généralement 3) qui renseignent sur son type</a:t>
            </a:r>
          </a:p>
          <a:p>
            <a:pPr lvl="3"/>
            <a:r>
              <a:rPr lang="fr-FR" dirty="0"/>
              <a:t>Ex : </a:t>
            </a:r>
            <a:r>
              <a:rPr lang="fr-FR" dirty="0">
                <a:latin typeface="Lucida Console" panose="020B0609040504020204" pitchFamily="49" charset="0"/>
              </a:rPr>
              <a:t>help.txt</a:t>
            </a:r>
            <a:r>
              <a:rPr lang="fr-FR" dirty="0"/>
              <a:t>, </a:t>
            </a:r>
            <a:r>
              <a:rPr lang="fr-FR" dirty="0">
                <a:latin typeface="Lucida Console" panose="020B0609040504020204" pitchFamily="49" charset="0"/>
              </a:rPr>
              <a:t>paysage.jpg</a:t>
            </a:r>
            <a:r>
              <a:rPr lang="fr-FR" dirty="0"/>
              <a:t>, </a:t>
            </a:r>
            <a:r>
              <a:rPr lang="fr-FR" dirty="0">
                <a:latin typeface="Lucida Console" panose="020B0609040504020204" pitchFamily="49" charset="0"/>
              </a:rPr>
              <a:t>illustration.png</a:t>
            </a:r>
            <a:r>
              <a:rPr lang="fr-FR" dirty="0"/>
              <a:t>, </a:t>
            </a:r>
            <a:r>
              <a:rPr lang="fr-FR" dirty="0">
                <a:latin typeface="Lucida Console" panose="020B0609040504020204" pitchFamily="49" charset="0"/>
              </a:rPr>
              <a:t>roman.docx</a:t>
            </a:r>
          </a:p>
          <a:p>
            <a:pPr lvl="1"/>
            <a:r>
              <a:rPr lang="fr-FR" dirty="0"/>
              <a:t>Afficher les fichiers masqués</a:t>
            </a:r>
          </a:p>
          <a:p>
            <a:pPr lvl="2"/>
            <a:r>
              <a:rPr lang="fr-FR" dirty="0"/>
              <a:t>Certains fichiers ne sont pas visibles dans l’explorateur</a:t>
            </a:r>
          </a:p>
          <a:p>
            <a:pPr lvl="2"/>
            <a:r>
              <a:rPr lang="fr-FR" dirty="0"/>
              <a:t>Ils sont souvent utilisés pour stocker un cache ou une configuration</a:t>
            </a:r>
          </a:p>
          <a:p>
            <a:pPr lvl="2"/>
            <a:r>
              <a:rPr lang="fr-FR" dirty="0"/>
              <a:t>Ils sont copiés à votre insu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5E5984-B539-4C7B-8EFD-C9A0C9EE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BD61B-0253-44CF-885A-9607254B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41A232-7AAC-4BA1-9BB0-5AB5A36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D879C63-208C-4D22-9279-38E8E5F8D0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Outils nécessaires</a:t>
            </a:r>
          </a:p>
          <a:p>
            <a:pPr lvl="2"/>
            <a:r>
              <a:rPr lang="fr-FR" sz="10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Ordinateur</a:t>
            </a:r>
          </a:p>
          <a:p>
            <a:pPr lvl="2"/>
            <a:r>
              <a:rPr lang="fr-FR" sz="1000" dirty="0" err="1">
                <a:solidFill>
                  <a:srgbClr val="79D2FF"/>
                </a:solidFill>
              </a:rPr>
              <a:t>Editeur</a:t>
            </a:r>
            <a:r>
              <a:rPr lang="fr-FR" sz="1000" dirty="0">
                <a:solidFill>
                  <a:srgbClr val="79D2FF"/>
                </a:solidFill>
              </a:rPr>
              <a:t> de code</a:t>
            </a:r>
          </a:p>
          <a:p>
            <a:pPr lvl="2"/>
            <a:r>
              <a:rPr lang="fr-FR" sz="1000" dirty="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Entrées-sorties</a:t>
            </a:r>
          </a:p>
        </p:txBody>
      </p:sp>
    </p:spTree>
    <p:extLst>
      <p:ext uri="{BB962C8B-B14F-4D97-AF65-F5344CB8AC3E}">
        <p14:creationId xmlns:p14="http://schemas.microsoft.com/office/powerpoint/2010/main" val="1328754794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fr-FR" dirty="0"/>
              <a:t>Algo et prog dans la cuisine</a:t>
            </a:r>
          </a:p>
          <a:p>
            <a:pPr eaLnBrk="1" hangingPunct="1"/>
            <a:r>
              <a:rPr lang="fr-FR" dirty="0"/>
              <a:t>Un premier programme</a:t>
            </a:r>
          </a:p>
          <a:p>
            <a:pPr eaLnBrk="1" hangingPunct="1"/>
            <a:r>
              <a:rPr lang="fr-FR" dirty="0"/>
              <a:t>Données en mémoire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Hello World!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</p:spTree>
    <p:extLst>
      <p:ext uri="{BB962C8B-B14F-4D97-AF65-F5344CB8AC3E}">
        <p14:creationId xmlns:p14="http://schemas.microsoft.com/office/powerpoint/2010/main" val="33700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2F5341-F458-4AE1-B046-2937031E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</a:t>
            </a:r>
            <a:r>
              <a:rPr lang="fr-FR"/>
              <a:t>de l’ordinateur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5E5984-B539-4C7B-8EFD-C9A0C9EE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BD61B-0253-44CF-885A-9607254B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41A232-7AAC-4BA1-9BB0-5AB5A36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D879C63-208C-4D22-9279-38E8E5F8D0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Outils nécessaires</a:t>
            </a:r>
          </a:p>
          <a:p>
            <a:pPr lvl="2"/>
            <a:r>
              <a:rPr lang="fr-FR" sz="10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Ordinateur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8BF60C-B066-4C32-991B-C62BED99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3" y="1436623"/>
            <a:ext cx="1505160" cy="5906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9834F46-CA81-4FA0-AE05-7869A9F65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076" y="2786033"/>
            <a:ext cx="2248214" cy="6477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654736C-6107-49EB-BB7A-4F3D21CE9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66" y="4192600"/>
            <a:ext cx="1857634" cy="3715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E7A6A1E-B464-4590-A724-B3FFE8E2D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366" y="1235083"/>
            <a:ext cx="2959252" cy="3524431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6C9ADA4-AC82-4043-BDA8-DDC3EB79FB2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4029183" y="2027255"/>
            <a:ext cx="0" cy="75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5816444-D7B8-41F4-B983-A9BC59D3AF12}"/>
              </a:ext>
            </a:extLst>
          </p:cNvPr>
          <p:cNvCxnSpPr>
            <a:stCxn id="13" idx="2"/>
            <a:endCxn id="19" idx="0"/>
          </p:cNvCxnSpPr>
          <p:nvPr/>
        </p:nvCxnSpPr>
        <p:spPr>
          <a:xfrm>
            <a:off x="4029183" y="3433823"/>
            <a:ext cx="0" cy="75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AEDCA61-C50F-4F52-BEBE-768EE23A905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958000" y="4378363"/>
            <a:ext cx="81316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92153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53E199-424D-41D8-B49D-3869A5EF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Edition du code 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904061-D66A-445F-B8D3-BA428D954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765820"/>
          </a:xfrm>
        </p:spPr>
        <p:txBody>
          <a:bodyPr/>
          <a:lstStyle/>
          <a:p>
            <a:r>
              <a:rPr lang="fr-FR" dirty="0"/>
              <a:t>Créer un fichier texte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prog.cpp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8AED08-EBDB-4D6F-86AB-5C3AE405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ABF9BB-7306-4F37-8F34-AEB0796E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690601-39AA-4E8C-A525-62FB09D6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7DA28F0-D1C9-49CE-9653-BC803541B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Outils nécessaires</a:t>
            </a:r>
          </a:p>
          <a:p>
            <a:pPr lvl="2"/>
            <a:r>
              <a:rPr lang="fr-FR" sz="1000" dirty="0">
                <a:solidFill>
                  <a:schemeClr val="bg2"/>
                </a:solidFill>
              </a:rPr>
              <a:t>Ordinateur</a:t>
            </a:r>
          </a:p>
          <a:p>
            <a:pPr lvl="2"/>
            <a:r>
              <a:rPr lang="fr-FR" sz="1000" b="1" dirty="0" err="1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Editeur</a:t>
            </a:r>
            <a:r>
              <a:rPr lang="fr-FR" sz="10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 de code</a:t>
            </a:r>
          </a:p>
          <a:p>
            <a:pPr lvl="2"/>
            <a:r>
              <a:rPr lang="fr-FR" sz="1000" dirty="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Entrées-sorties</a:t>
            </a: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36353649-3068-4D8B-9F36-6EC000A7CCE0}"/>
              </a:ext>
            </a:extLst>
          </p:cNvPr>
          <p:cNvSpPr/>
          <p:nvPr/>
        </p:nvSpPr>
        <p:spPr>
          <a:xfrm>
            <a:off x="5539516" y="1545855"/>
            <a:ext cx="3168352" cy="408623"/>
          </a:xfrm>
          <a:prstGeom prst="wedgeRoundRectCallout">
            <a:avLst>
              <a:gd name="adj1" fmla="val 632"/>
              <a:gd name="adj2" fmla="val -8240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Extension de fichier « </a:t>
            </a:r>
            <a:r>
              <a:rPr lang="fr-FR" dirty="0">
                <a:latin typeface="Lucida Console" panose="020B0609040504020204" pitchFamily="49" charset="0"/>
                <a:cs typeface="Segoe UI" panose="020B0502040204020203" pitchFamily="34" charset="0"/>
              </a:rPr>
              <a:t>.</a:t>
            </a:r>
            <a:r>
              <a:rPr lang="fr-FR" dirty="0" err="1">
                <a:latin typeface="Lucida Console" panose="020B0609040504020204" pitchFamily="49" charset="0"/>
                <a:cs typeface="Segoe UI" panose="020B0502040204020203" pitchFamily="34" charset="0"/>
              </a:rPr>
              <a:t>cpp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 »</a:t>
            </a:r>
          </a:p>
        </p:txBody>
      </p:sp>
      <p:sp>
        <p:nvSpPr>
          <p:cNvPr id="9" name="fond du code">
            <a:extLst>
              <a:ext uri="{FF2B5EF4-FFF2-40B4-BE49-F238E27FC236}">
                <a16:creationId xmlns:a16="http://schemas.microsoft.com/office/drawing/2014/main" id="{55DB4137-432E-4F8F-97C2-FCECC119A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520" y="2576726"/>
            <a:ext cx="1769958" cy="1505903"/>
          </a:xfrm>
          <a:prstGeom prst="roundRect">
            <a:avLst>
              <a:gd name="adj" fmla="val 4203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fr-FR" sz="20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20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950C-9E84-4D75-B206-3FA45748C598}"/>
              </a:ext>
            </a:extLst>
          </p:cNvPr>
          <p:cNvSpPr/>
          <p:nvPr/>
        </p:nvSpPr>
        <p:spPr>
          <a:xfrm>
            <a:off x="4593520" y="2760044"/>
            <a:ext cx="1769958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9630A3-B561-4E95-937B-F457D63E77B2}"/>
              </a:ext>
            </a:extLst>
          </p:cNvPr>
          <p:cNvSpPr/>
          <p:nvPr/>
        </p:nvSpPr>
        <p:spPr>
          <a:xfrm>
            <a:off x="4596048" y="3048075"/>
            <a:ext cx="311334" cy="103455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36E0FA-6767-41A9-B6F9-359EFCC9579B}"/>
              </a:ext>
            </a:extLst>
          </p:cNvPr>
          <p:cNvSpPr/>
          <p:nvPr/>
        </p:nvSpPr>
        <p:spPr>
          <a:xfrm>
            <a:off x="4907382" y="3420525"/>
            <a:ext cx="1205287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32B26C-A137-4D63-B1B5-27BCF1B707A9}"/>
              </a:ext>
            </a:extLst>
          </p:cNvPr>
          <p:cNvSpPr/>
          <p:nvPr/>
        </p:nvSpPr>
        <p:spPr>
          <a:xfrm>
            <a:off x="6112669" y="3420525"/>
            <a:ext cx="250809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de">
            <a:extLst>
              <a:ext uri="{FF2B5EF4-FFF2-40B4-BE49-F238E27FC236}">
                <a16:creationId xmlns:a16="http://schemas.microsoft.com/office/drawing/2014/main" id="{4E678364-CE7E-4E86-9772-32E318340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0732" y="2576790"/>
            <a:ext cx="1772746" cy="1505903"/>
          </a:xfrm>
          <a:prstGeom prst="roundRect">
            <a:avLst>
              <a:gd name="adj" fmla="val 4203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fr-FR" sz="20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20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nom fichier">
            <a:extLst>
              <a:ext uri="{FF2B5EF4-FFF2-40B4-BE49-F238E27FC236}">
                <a16:creationId xmlns:a16="http://schemas.microsoft.com/office/drawing/2014/main" id="{9A666F8B-E411-497E-9161-D0CCD6F94F9B}"/>
              </a:ext>
            </a:extLst>
          </p:cNvPr>
          <p:cNvSpPr/>
          <p:nvPr/>
        </p:nvSpPr>
        <p:spPr>
          <a:xfrm>
            <a:off x="4701634" y="2485818"/>
            <a:ext cx="936104" cy="1846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bIns="0" rtlCol="0" anchor="ctr">
            <a:spAutoFit/>
          </a:bodyPr>
          <a:lstStyle/>
          <a:p>
            <a:pPr algn="ctr"/>
            <a:r>
              <a:rPr lang="fr-FR" sz="1200" dirty="0">
                <a:latin typeface="Lucida Console" panose="020B0609040504020204" pitchFamily="49" charset="0"/>
                <a:cs typeface="Segoe UI" panose="020B0502040204020203" pitchFamily="34" charset="0"/>
              </a:rPr>
              <a:t>prog.cpp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A5E2D838-90B7-4ABD-AF6A-E69DD2C0C8C1}"/>
              </a:ext>
            </a:extLst>
          </p:cNvPr>
          <p:cNvSpPr/>
          <p:nvPr/>
        </p:nvSpPr>
        <p:spPr>
          <a:xfrm>
            <a:off x="6471592" y="2069749"/>
            <a:ext cx="2418681" cy="1021556"/>
          </a:xfrm>
          <a:prstGeom prst="wedgeRoundRectCallout">
            <a:avLst>
              <a:gd name="adj1" fmla="val -60346"/>
              <a:gd name="adj2" fmla="val 3701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Point d’entrée du programme, c’est ici qu’il commence.</a:t>
            </a:r>
          </a:p>
        </p:txBody>
      </p:sp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FCFA6569-7318-4340-9131-A31442ED44CB}"/>
              </a:ext>
            </a:extLst>
          </p:cNvPr>
          <p:cNvSpPr/>
          <p:nvPr/>
        </p:nvSpPr>
        <p:spPr>
          <a:xfrm>
            <a:off x="2315093" y="2678245"/>
            <a:ext cx="2055383" cy="1021556"/>
          </a:xfrm>
          <a:prstGeom prst="wedgeRoundRectCallout">
            <a:avLst>
              <a:gd name="adj1" fmla="val 64442"/>
              <a:gd name="adj2" fmla="val 3622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Contenu du programme entre </a:t>
            </a:r>
            <a:r>
              <a:rPr lang="fr-FR" dirty="0">
                <a:latin typeface="Lucida Console" panose="020B0609040504020204" pitchFamily="49" charset="0"/>
                <a:cs typeface="Segoe UI" panose="020B0502040204020203" pitchFamily="34" charset="0"/>
              </a:rPr>
              <a:t>{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fr-FR" dirty="0">
                <a:latin typeface="Lucida Console" panose="020B0609040504020204" pitchFamily="49" charset="0"/>
                <a:cs typeface="Segoe UI" panose="020B0502040204020203" pitchFamily="34" charset="0"/>
              </a:rPr>
              <a:t>}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Bulle narrative : rectangle à coins arrondis 17">
            <a:extLst>
              <a:ext uri="{FF2B5EF4-FFF2-40B4-BE49-F238E27FC236}">
                <a16:creationId xmlns:a16="http://schemas.microsoft.com/office/drawing/2014/main" id="{AA860CAE-D31D-471E-BABA-8EB271B03121}"/>
              </a:ext>
            </a:extLst>
          </p:cNvPr>
          <p:cNvSpPr/>
          <p:nvPr/>
        </p:nvSpPr>
        <p:spPr>
          <a:xfrm>
            <a:off x="6803989" y="3189841"/>
            <a:ext cx="2086284" cy="672511"/>
          </a:xfrm>
          <a:prstGeom prst="wedgeRoundRectCallout">
            <a:avLst>
              <a:gd name="adj1" fmla="val -83080"/>
              <a:gd name="adj2" fmla="val -799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 programme « retourne » 0</a:t>
            </a:r>
          </a:p>
        </p:txBody>
      </p:sp>
      <p:sp>
        <p:nvSpPr>
          <p:cNvPr id="20" name="Bulle narrative : rectangle à coins arrondis 19">
            <a:extLst>
              <a:ext uri="{FF2B5EF4-FFF2-40B4-BE49-F238E27FC236}">
                <a16:creationId xmlns:a16="http://schemas.microsoft.com/office/drawing/2014/main" id="{DF36B7F0-B11C-412F-A507-3C0B0AA5430A}"/>
              </a:ext>
            </a:extLst>
          </p:cNvPr>
          <p:cNvSpPr/>
          <p:nvPr/>
        </p:nvSpPr>
        <p:spPr>
          <a:xfrm>
            <a:off x="4779799" y="4201065"/>
            <a:ext cx="3007426" cy="672511"/>
          </a:xfrm>
          <a:prstGeom prst="wedgeRoundRectCallout">
            <a:avLst>
              <a:gd name="adj1" fmla="val -4162"/>
              <a:gd name="adj2" fmla="val -11742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Toutes les instructions se terminent par un « </a:t>
            </a:r>
            <a:r>
              <a:rPr lang="fr-FR" dirty="0">
                <a:latin typeface="Lucida Console" panose="020B0609040504020204" pitchFamily="49" charset="0"/>
                <a:cs typeface="Segoe UI" panose="020B0502040204020203" pitchFamily="34" charset="0"/>
              </a:rPr>
              <a:t>;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42216836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8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36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82716E-6 L -0.07847 0.12839 " pathEditMode="relative" rAng="0" ptsTypes="AA">
                                      <p:cBhvr>
                                        <p:cTn id="3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642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28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23457E-7 L 0.08437 0.00123 " pathEditMode="relative" rAng="0" ptsTypes="AA">
                                      <p:cBhvr>
                                        <p:cTn id="5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6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8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3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0.08073 -1.23457E-6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  <p:bldP spid="12" grpId="1" animBg="1"/>
      <p:bldP spid="12" grpId="2" animBg="1"/>
      <p:bldP spid="12" grpId="3" animBg="1"/>
      <p:bldP spid="12" grpId="4" animBg="1"/>
      <p:bldP spid="15" grpId="0" animBg="1"/>
      <p:bldP spid="15" grpId="1" animBg="1"/>
      <p:bldP spid="15" grpId="2" animBg="1"/>
      <p:bldP spid="15" grpId="3" animBg="1"/>
      <p:bldP spid="15" grpId="4" animBg="1"/>
      <p:bldP spid="17" grpId="0" animBg="1"/>
      <p:bldP spid="17" grpId="1" animBg="1"/>
      <p:bldP spid="17" grpId="2" animBg="1"/>
      <p:bldP spid="17" grpId="3" animBg="1"/>
      <p:bldP spid="19" grpId="0" animBg="1"/>
      <p:bldP spid="13" grpId="0" animBg="1"/>
      <p:bldP spid="8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E23EFD-218C-4C82-90DD-3475DA86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Installer un compilateur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41656F-8077-45B3-AA7C-CAE774A2D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Sous Windows</a:t>
            </a:r>
          </a:p>
          <a:p>
            <a:pPr lvl="1"/>
            <a:r>
              <a:rPr lang="fr-FR" dirty="0"/>
              <a:t>Visual Studio (Community)</a:t>
            </a:r>
          </a:p>
          <a:p>
            <a:pPr lvl="2"/>
            <a:r>
              <a:rPr lang="fr-FR" dirty="0"/>
              <a:t>Téléchargement gratuit :</a:t>
            </a:r>
            <a:br>
              <a:rPr lang="fr-FR" dirty="0"/>
            </a:br>
            <a:r>
              <a:rPr lang="fr-FR" dirty="0">
                <a:hlinkClick r:id="rId2"/>
              </a:rPr>
              <a:t>https://visualstudio.microsoft.com/fr/</a:t>
            </a:r>
            <a:endParaRPr lang="fr-FR" dirty="0"/>
          </a:p>
          <a:p>
            <a:pPr lvl="2"/>
            <a:r>
              <a:rPr lang="fr-FR" dirty="0"/>
              <a:t>A l’installation, bien s’assurer que « Développement Desktop en C++ » est coché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6D8EDE-A2D2-42E5-8ED6-BBDA68D0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1C7A1F-A92A-4A33-A633-F5940026A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B765A6-E63F-40B6-BFD8-0EC110D7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644E010-1C6F-4513-9166-B45ABC0BBB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Outils nécessaires</a:t>
            </a:r>
          </a:p>
          <a:p>
            <a:pPr lvl="2"/>
            <a:r>
              <a:rPr lang="fr-FR" sz="1000" dirty="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 dirty="0" err="1">
                <a:solidFill>
                  <a:schemeClr val="bg2"/>
                </a:solidFill>
              </a:rPr>
              <a:t>Editeur</a:t>
            </a:r>
            <a:r>
              <a:rPr lang="fr-FR" sz="1000" dirty="0">
                <a:solidFill>
                  <a:schemeClr val="bg2"/>
                </a:solidFill>
              </a:rPr>
              <a:t> de code</a:t>
            </a:r>
          </a:p>
          <a:p>
            <a:pPr lvl="2"/>
            <a:r>
              <a:rPr lang="fr-FR" sz="10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Compilateur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Entrées-sorties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6054F7E-3237-4953-8DF8-134DCBF8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3363838"/>
            <a:ext cx="3896269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4769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B12FB8-6109-4151-B3FF-933529F4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Compilation du code 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9843CD-3214-466E-B47D-BE923A928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342663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Les compilateurs sont des programmes en mode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console</a:t>
            </a:r>
            <a:r>
              <a:rPr lang="fr-FR" dirty="0"/>
              <a:t> (ligne de commande)</a:t>
            </a:r>
          </a:p>
          <a:p>
            <a:pPr lvl="1"/>
            <a:r>
              <a:rPr lang="fr-FR" dirty="0"/>
              <a:t>Sous Windows, on accède à une ligne de commande par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MAIS, des configurations sont nécessaires pour que le compilateur soit accessible</a:t>
            </a:r>
          </a:p>
          <a:p>
            <a:pPr lvl="1"/>
            <a:r>
              <a:rPr lang="fr-FR" dirty="0"/>
              <a:t>HEUREUSEMENT, la configuration est automatique par Visual Studio</a:t>
            </a:r>
          </a:p>
          <a:p>
            <a:pPr lvl="2"/>
            <a:r>
              <a:rPr lang="fr-FR" dirty="0"/>
              <a:t>Lancer la console via le menu démarrer</a:t>
            </a:r>
          </a:p>
          <a:p>
            <a:pPr lvl="2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C425DC-036C-424A-96F4-51B18293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A6DAB1-297C-49A9-9EB6-B3ECCB3B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AF0FB-B89F-4622-9D88-6C6A81DB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94F60D8-B34D-456C-9DDD-FE7F152CF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Compilateur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8CBB8FE-6B67-4CF9-BAB3-9DDC3621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359" y="4391565"/>
            <a:ext cx="2314898" cy="314369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9BBFDC4E-BDBC-49D9-9A44-BD319B6ED24A}"/>
              </a:ext>
            </a:extLst>
          </p:cNvPr>
          <p:cNvGrpSpPr/>
          <p:nvPr/>
        </p:nvGrpSpPr>
        <p:grpSpPr>
          <a:xfrm>
            <a:off x="3770770" y="2418442"/>
            <a:ext cx="3476076" cy="369332"/>
            <a:chOff x="3563594" y="2418442"/>
            <a:chExt cx="3476076" cy="36933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EB845F3-B7B1-4F6E-BC48-9202B3778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" r="28984"/>
            <a:stretch/>
          </p:blipFill>
          <p:spPr>
            <a:xfrm>
              <a:off x="3563594" y="2460213"/>
              <a:ext cx="1465655" cy="28579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C12FAE0-5826-4C01-ACE8-5B38F37F8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6" t="5840" r="30891" b="8688"/>
            <a:stretch/>
          </p:blipFill>
          <p:spPr>
            <a:xfrm>
              <a:off x="5574015" y="2460618"/>
              <a:ext cx="1465655" cy="284980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7D4E9E9F-4496-400B-842E-D12A9924D4A4}"/>
                </a:ext>
              </a:extLst>
            </p:cNvPr>
            <p:cNvSpPr txBox="1"/>
            <p:nvPr/>
          </p:nvSpPr>
          <p:spPr bwMode="auto">
            <a:xfrm>
              <a:off x="5081059" y="2418442"/>
              <a:ext cx="441146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71546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1C66F40-5F71-4D3F-B566-0277624F5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99" y="1085850"/>
            <a:ext cx="5811061" cy="38295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C73281-0D6C-44AB-97DF-56F0DF09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Compilation du code source</a:t>
            </a:r>
          </a:p>
        </p:txBody>
      </p:sp>
      <p:pic>
        <p:nvPicPr>
          <p:cNvPr id="8" name="Compil1">
            <a:hlinkClick r:id="" action="ppaction://media"/>
            <a:extLst>
              <a:ext uri="{FF2B5EF4-FFF2-40B4-BE49-F238E27FC236}">
                <a16:creationId xmlns:a16="http://schemas.microsoft.com/office/drawing/2014/main" id="{52EA8650-E265-4DF3-9A48-6943CA3CBA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0500" y="1085850"/>
            <a:ext cx="5815013" cy="382905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A08216-74C9-400F-9E3A-1ACA99B67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050C0C-7E35-4865-A5C9-F337A556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E2CADC-EBCD-49B0-B61E-823F9F91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A98E52C-1ACD-4EB6-BF64-7F65D8F8DF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Compilateur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42262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de">
            <a:extLst>
              <a:ext uri="{FF2B5EF4-FFF2-40B4-BE49-F238E27FC236}">
                <a16:creationId xmlns:a16="http://schemas.microsoft.com/office/drawing/2014/main" id="{4E678364-CE7E-4E86-9772-32E318340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667" y="2185724"/>
            <a:ext cx="4698722" cy="2423874"/>
          </a:xfrm>
          <a:prstGeom prst="roundRect">
            <a:avLst>
              <a:gd name="adj" fmla="val 195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fr-FR" sz="200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2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200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sz="2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2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2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2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 World!\n"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2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53E199-424D-41D8-B49D-3869A5EF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Allons un peu plus loin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904061-D66A-445F-B8D3-BA428D954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765820"/>
          </a:xfrm>
        </p:spPr>
        <p:txBody>
          <a:bodyPr/>
          <a:lstStyle/>
          <a:p>
            <a:r>
              <a:rPr lang="fr-FR" dirty="0"/>
              <a:t>Modifions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prog.cpp</a:t>
            </a:r>
            <a:r>
              <a:rPr lang="fr-FR" dirty="0"/>
              <a:t> pour afficher un message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8AED08-EBDB-4D6F-86AB-5C3AE405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ABF9BB-7306-4F37-8F34-AEB0796E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690601-39AA-4E8C-A525-62FB09D6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7DA28F0-D1C9-49CE-9653-BC803541B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Compilateur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950C-9E84-4D75-B206-3FA45748C598}"/>
              </a:ext>
            </a:extLst>
          </p:cNvPr>
          <p:cNvSpPr/>
          <p:nvPr/>
        </p:nvSpPr>
        <p:spPr>
          <a:xfrm>
            <a:off x="3293454" y="2368978"/>
            <a:ext cx="2790713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36E0FA-6767-41A9-B6F9-359EFCC9579B}"/>
              </a:ext>
            </a:extLst>
          </p:cNvPr>
          <p:cNvSpPr/>
          <p:nvPr/>
        </p:nvSpPr>
        <p:spPr>
          <a:xfrm>
            <a:off x="3637890" y="3641949"/>
            <a:ext cx="4246478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ode">
            <a:extLst>
              <a:ext uri="{FF2B5EF4-FFF2-40B4-BE49-F238E27FC236}">
                <a16:creationId xmlns:a16="http://schemas.microsoft.com/office/drawing/2014/main" id="{9AFF70F3-627F-42CD-BD27-73082187F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8377" y="2185724"/>
            <a:ext cx="4698722" cy="2423874"/>
          </a:xfrm>
          <a:prstGeom prst="roundRect">
            <a:avLst>
              <a:gd name="adj" fmla="val 1959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fr-FR" sz="200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2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200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sz="2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2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2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2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 World!\n"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2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nom fichier">
            <a:extLst>
              <a:ext uri="{FF2B5EF4-FFF2-40B4-BE49-F238E27FC236}">
                <a16:creationId xmlns:a16="http://schemas.microsoft.com/office/drawing/2014/main" id="{9A666F8B-E411-497E-9161-D0CCD6F94F9B}"/>
              </a:ext>
            </a:extLst>
          </p:cNvPr>
          <p:cNvSpPr/>
          <p:nvPr/>
        </p:nvSpPr>
        <p:spPr>
          <a:xfrm>
            <a:off x="3401569" y="2094752"/>
            <a:ext cx="936104" cy="1846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0" bIns="0" rtlCol="0" anchor="ctr">
            <a:spAutoFit/>
          </a:bodyPr>
          <a:lstStyle/>
          <a:p>
            <a:pPr algn="ctr"/>
            <a:r>
              <a:rPr lang="fr-FR" sz="1200" dirty="0">
                <a:latin typeface="Lucida Console" panose="020B0609040504020204" pitchFamily="49" charset="0"/>
                <a:cs typeface="Segoe UI" panose="020B0502040204020203" pitchFamily="34" charset="0"/>
              </a:rPr>
              <a:t>prog.cpp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A5E2D838-90B7-4ABD-AF6A-E69DD2C0C8C1}"/>
              </a:ext>
            </a:extLst>
          </p:cNvPr>
          <p:cNvSpPr/>
          <p:nvPr/>
        </p:nvSpPr>
        <p:spPr>
          <a:xfrm>
            <a:off x="6195068" y="1556337"/>
            <a:ext cx="2901693" cy="953453"/>
          </a:xfrm>
          <a:prstGeom prst="wedgeRoundRectCallout">
            <a:avLst>
              <a:gd name="adj1" fmla="val -59286"/>
              <a:gd name="adj2" fmla="val 3684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Utilisation de la bibliothèque standard </a:t>
            </a:r>
            <a:r>
              <a:rPr lang="fr-FR" sz="1600" dirty="0" err="1">
                <a:latin typeface="Lucida Console" panose="020B0609040504020204" pitchFamily="49" charset="0"/>
                <a:cs typeface="Segoe UI" panose="020B0502040204020203" pitchFamily="34" charset="0"/>
              </a:rPr>
              <a:t>iostream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(flux d’entrée / sortie)</a:t>
            </a:r>
          </a:p>
        </p:txBody>
      </p:sp>
      <p:sp>
        <p:nvSpPr>
          <p:cNvPr id="18" name="Bulle narrative : rectangle à coins arrondis 17">
            <a:extLst>
              <a:ext uri="{FF2B5EF4-FFF2-40B4-BE49-F238E27FC236}">
                <a16:creationId xmlns:a16="http://schemas.microsoft.com/office/drawing/2014/main" id="{AA860CAE-D31D-471E-BABA-8EB271B03121}"/>
              </a:ext>
            </a:extLst>
          </p:cNvPr>
          <p:cNvSpPr/>
          <p:nvPr/>
        </p:nvSpPr>
        <p:spPr>
          <a:xfrm>
            <a:off x="5262973" y="2884498"/>
            <a:ext cx="3035460" cy="408623"/>
          </a:xfrm>
          <a:prstGeom prst="wedgeRoundRectCallout">
            <a:avLst>
              <a:gd name="adj1" fmla="val -66763"/>
              <a:gd name="adj2" fmla="val 13932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« </a:t>
            </a:r>
            <a:r>
              <a:rPr lang="fr-FR" dirty="0">
                <a:latin typeface="Lucida Console" panose="020B0609040504020204" pitchFamily="49" charset="0"/>
                <a:cs typeface="Segoe UI" panose="020B0502040204020203" pitchFamily="34" charset="0"/>
              </a:rPr>
              <a:t>cout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 » = console output</a:t>
            </a:r>
          </a:p>
        </p:txBody>
      </p:sp>
      <p:sp>
        <p:nvSpPr>
          <p:cNvPr id="22" name="Bulle narrative : rectangle à coins arrondis 21">
            <a:extLst>
              <a:ext uri="{FF2B5EF4-FFF2-40B4-BE49-F238E27FC236}">
                <a16:creationId xmlns:a16="http://schemas.microsoft.com/office/drawing/2014/main" id="{1082D4A5-6840-4739-9BC6-1CC92C7FE372}"/>
              </a:ext>
            </a:extLst>
          </p:cNvPr>
          <p:cNvSpPr/>
          <p:nvPr/>
        </p:nvSpPr>
        <p:spPr>
          <a:xfrm>
            <a:off x="6300192" y="4052488"/>
            <a:ext cx="2352026" cy="408623"/>
          </a:xfrm>
          <a:prstGeom prst="wedgeRoundRectCallout">
            <a:avLst>
              <a:gd name="adj1" fmla="val -606"/>
              <a:gd name="adj2" fmla="val -8444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« </a:t>
            </a:r>
            <a:r>
              <a:rPr lang="fr-FR" dirty="0">
                <a:latin typeface="Lucida Console" panose="020B0609040504020204" pitchFamily="49" charset="0"/>
                <a:cs typeface="Segoe UI" panose="020B0502040204020203" pitchFamily="34" charset="0"/>
              </a:rPr>
              <a:t>\n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 » aller à la ligne</a:t>
            </a:r>
          </a:p>
        </p:txBody>
      </p:sp>
    </p:spTree>
    <p:extLst>
      <p:ext uri="{BB962C8B-B14F-4D97-AF65-F5344CB8AC3E}">
        <p14:creationId xmlns:p14="http://schemas.microsoft.com/office/powerpoint/2010/main" val="80201301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46914E-7 L 0.11718 0.24753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1246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3" animBg="1"/>
      <p:bldP spid="12" grpId="4" animBg="1"/>
      <p:bldP spid="17" grpId="0" animBg="1"/>
      <p:bldP spid="14" grpId="0" animBg="1"/>
      <p:bldP spid="18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C2813-5BAF-4A40-8965-25DEAD7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Compilation du nouveau code</a:t>
            </a:r>
          </a:p>
        </p:txBody>
      </p:sp>
      <p:pic>
        <p:nvPicPr>
          <p:cNvPr id="8" name="Enregist._2021_08_27_17_32_33_670">
            <a:hlinkClick r:id="" action="ppaction://media"/>
            <a:extLst>
              <a:ext uri="{FF2B5EF4-FFF2-40B4-BE49-F238E27FC236}">
                <a16:creationId xmlns:a16="http://schemas.microsoft.com/office/drawing/2014/main" id="{FABCCDAF-42EB-4238-A197-0B9A1502773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0" y="1085850"/>
            <a:ext cx="5815013" cy="382905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0AF585-C7B5-41E4-842A-9A2F76B4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299ABC-7B7B-494C-92C6-2C59818B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08D63-E329-46D8-8C36-7A0F8441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41B9DC7-96BE-49D3-919B-E0F80C3341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Compilateur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0646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91D8B-DEEF-421F-ADEB-9AB0B9FA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bons 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C0AB09-D97B-4C57-9B49-7934E55DA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Cela va vite devenir pénible de :</a:t>
            </a:r>
          </a:p>
          <a:p>
            <a:pPr lvl="1"/>
            <a:r>
              <a:rPr lang="fr-FR" dirty="0"/>
              <a:t>Éditer le code source</a:t>
            </a:r>
          </a:p>
          <a:p>
            <a:pPr lvl="1"/>
            <a:r>
              <a:rPr lang="fr-FR" dirty="0"/>
              <a:t>Lancer la console</a:t>
            </a:r>
          </a:p>
          <a:p>
            <a:pPr lvl="1"/>
            <a:r>
              <a:rPr lang="fr-FR" dirty="0"/>
              <a:t>Taper la commande de compilation</a:t>
            </a:r>
          </a:p>
          <a:p>
            <a:pPr lvl="1"/>
            <a:r>
              <a:rPr lang="fr-FR" dirty="0"/>
              <a:t>Lancer le programme</a:t>
            </a:r>
          </a:p>
          <a:p>
            <a:pPr lvl="1"/>
            <a:endParaRPr lang="fr-FR" dirty="0"/>
          </a:p>
          <a:p>
            <a:r>
              <a:rPr lang="fr-FR" dirty="0"/>
              <a:t>Dans la vraie vie, on utilise un IDE (</a:t>
            </a:r>
            <a:r>
              <a:rPr lang="en-US" dirty="0"/>
              <a:t>Integrated Development Environment)</a:t>
            </a:r>
            <a:endParaRPr lang="fr-FR" dirty="0"/>
          </a:p>
          <a:p>
            <a:pPr lvl="1"/>
            <a:r>
              <a:rPr lang="fr-FR" dirty="0"/>
              <a:t>Visual Studio, Qt Creator, Code Blocks, 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5C2729-7BC2-4DB8-9DBF-843F1576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9631C0-2914-4FBC-A335-B2334496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4B71A6-4933-4A46-8EBE-BAB472F3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7391C1E-A28B-4CE3-9F20-7A1B67C58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Outils nécessaires</a:t>
            </a:r>
          </a:p>
          <a:p>
            <a:pPr lvl="2"/>
            <a:r>
              <a:rPr lang="fr-FR" sz="1000" dirty="0">
                <a:solidFill>
                  <a:schemeClr val="bg2"/>
                </a:solidFill>
              </a:rPr>
              <a:t>Ordinateur</a:t>
            </a:r>
          </a:p>
          <a:p>
            <a:pPr lvl="2"/>
            <a:r>
              <a:rPr lang="fr-FR" sz="1000" dirty="0" err="1">
                <a:solidFill>
                  <a:schemeClr val="bg2"/>
                </a:solidFill>
              </a:rPr>
              <a:t>Editeur</a:t>
            </a:r>
            <a:r>
              <a:rPr lang="fr-FR" sz="1000" dirty="0">
                <a:solidFill>
                  <a:schemeClr val="bg2"/>
                </a:solidFill>
              </a:rPr>
              <a:t> de code</a:t>
            </a:r>
          </a:p>
          <a:p>
            <a:pPr lvl="2"/>
            <a:r>
              <a:rPr lang="fr-FR" sz="1000" dirty="0">
                <a:solidFill>
                  <a:schemeClr val="bg2"/>
                </a:solidFill>
              </a:rPr>
              <a:t>Compilateur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Les bons outils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Entrées-sorties</a:t>
            </a:r>
          </a:p>
        </p:txBody>
      </p:sp>
    </p:spTree>
    <p:extLst>
      <p:ext uri="{BB962C8B-B14F-4D97-AF65-F5344CB8AC3E}">
        <p14:creationId xmlns:p14="http://schemas.microsoft.com/office/powerpoint/2010/main" val="312092651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301F2-08F0-41AF-A414-FBA58D4D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IDE c’est quoi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2050E8-1020-4446-91CC-2BF4F3439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 minima :</a:t>
            </a:r>
          </a:p>
          <a:p>
            <a:pPr lvl="1"/>
            <a:r>
              <a:rPr lang="fr-FR" dirty="0"/>
              <a:t>Un éditeur de code</a:t>
            </a:r>
          </a:p>
          <a:p>
            <a:pPr lvl="1"/>
            <a:r>
              <a:rPr lang="fr-FR" dirty="0"/>
              <a:t>Un compilateur</a:t>
            </a:r>
          </a:p>
          <a:p>
            <a:pPr lvl="1"/>
            <a:r>
              <a:rPr lang="fr-FR" dirty="0"/>
              <a:t>Un débugueur</a:t>
            </a:r>
          </a:p>
          <a:p>
            <a:pPr lvl="1"/>
            <a:endParaRPr lang="fr-FR" dirty="0"/>
          </a:p>
          <a:p>
            <a:r>
              <a:rPr lang="fr-FR" dirty="0"/>
              <a:t>En plus :</a:t>
            </a:r>
          </a:p>
          <a:p>
            <a:pPr lvl="1"/>
            <a:r>
              <a:rPr lang="fr-FR" dirty="0"/>
              <a:t>Un analyseur statique de code (détermine les erreurs de logique dans le code source)</a:t>
            </a:r>
          </a:p>
          <a:p>
            <a:pPr lvl="1"/>
            <a:r>
              <a:rPr lang="fr-FR" dirty="0"/>
              <a:t>Un profiler (analyse de la performance du programme)</a:t>
            </a:r>
          </a:p>
          <a:p>
            <a:pPr lvl="1"/>
            <a:r>
              <a:rPr lang="fr-FR" dirty="0"/>
              <a:t>Des outils de test de code</a:t>
            </a:r>
          </a:p>
          <a:p>
            <a:pPr lvl="1"/>
            <a:r>
              <a:rPr lang="fr-FR" dirty="0"/>
              <a:t>Des outils de collaboration</a:t>
            </a:r>
          </a:p>
          <a:p>
            <a:pPr lvl="1"/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B9E8A0-7FA5-4EC8-9E24-EA65C7EF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8CEACF-AE99-447F-843D-C7D95A9A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1E3AA6-BD6E-41FF-82C0-2AF4D488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34F9E4E-EEF6-4568-A18B-26F565A21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1791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6B6C7-DCBB-4C8C-ADD2-4F4B0C3C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choix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1B9B66-552F-4AE3-BE37-AA923ADB6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Visual Studio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7734D0-945D-4EBE-9089-3A5EE0E7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624880-1691-43F3-82BD-35270134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7E4EFB-0CEE-4634-83C9-BA01DE6F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D1F4B98-A121-4EDC-8B56-28D6AADDF4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C8556C0-040C-4B9C-B616-FF463973C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12" y="2067694"/>
            <a:ext cx="1872208" cy="1872208"/>
          </a:xfrm>
          <a:prstGeom prst="rect">
            <a:avLst/>
          </a:prstGeom>
        </p:spPr>
      </p:pic>
      <p:pic>
        <p:nvPicPr>
          <p:cNvPr id="13" name="Enregist._2021_08_31_11_12_39_353">
            <a:hlinkClick r:id="" action="ppaction://media"/>
            <a:extLst>
              <a:ext uri="{FF2B5EF4-FFF2-40B4-BE49-F238E27FC236}">
                <a16:creationId xmlns:a16="http://schemas.microsoft.com/office/drawing/2014/main" id="{922E26E9-385C-4A91-BA2B-1253C69C31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920" end="609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9753" y="1089907"/>
            <a:ext cx="5759922" cy="38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3653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Algo et prog dans la cuisine</a:t>
            </a:r>
          </a:p>
          <a:p>
            <a:r>
              <a:rPr lang="fr-FR" dirty="0"/>
              <a:t>Un premier programme</a:t>
            </a:r>
          </a:p>
          <a:p>
            <a:r>
              <a:rPr lang="fr-FR" dirty="0"/>
              <a:t>Données en mémoire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Hello World!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605A2C-9365-46DF-82F6-98038508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525458-E12D-4E5F-B3D3-AB31E6BBF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Quand le code devient conséquent, il devient vite illisible et incompréhensible</a:t>
            </a:r>
          </a:p>
          <a:p>
            <a:pPr lvl="1"/>
            <a:r>
              <a:rPr lang="fr-FR" dirty="0"/>
              <a:t>Pour la lisibilité, bien présenter son code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6BB862-F46D-47D8-ADDD-1890ED59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9D4583-775A-45A5-8940-276B2A09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B48386-92AF-4573-8C7E-5B3FABC4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FAAFFC3-C85B-4A83-B04A-203AB07C2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 dirty="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 dirty="0" err="1">
                <a:solidFill>
                  <a:srgbClr val="2F4E6C"/>
                </a:solidFill>
              </a:rPr>
              <a:t>Editeur</a:t>
            </a:r>
            <a:r>
              <a:rPr lang="fr-FR" sz="1000" dirty="0">
                <a:solidFill>
                  <a:srgbClr val="2F4E6C"/>
                </a:solidFill>
              </a:rPr>
              <a:t> de code</a:t>
            </a:r>
          </a:p>
          <a:p>
            <a:pPr lvl="2"/>
            <a:r>
              <a:rPr lang="fr-FR" sz="1000" dirty="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Les bons outils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Les bonnes pratiques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Entrées-sorties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41867A87-7EB5-4E76-9835-C1B8451AE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513" y="2353998"/>
            <a:ext cx="5054589" cy="528280"/>
          </a:xfrm>
          <a:prstGeom prst="roundRect">
            <a:avLst>
              <a:gd name="adj" fmla="val 11810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&lt;iostream&gt;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main(){</a:t>
            </a:r>
            <a:r>
              <a:rPr lang="fr-FR" sz="14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4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 World!\</a:t>
            </a:r>
            <a:r>
              <a:rPr lang="fr-FR" sz="140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n"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;}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ode">
            <a:extLst>
              <a:ext uri="{FF2B5EF4-FFF2-40B4-BE49-F238E27FC236}">
                <a16:creationId xmlns:a16="http://schemas.microsoft.com/office/drawing/2014/main" id="{A397566E-2D97-4607-BF8C-1D0FC11DA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296" y="3090631"/>
            <a:ext cx="3365024" cy="1615916"/>
          </a:xfrm>
          <a:prstGeom prst="roundRect">
            <a:avLst>
              <a:gd name="adj" fmla="val 195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40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4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 World!\n"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age 15" descr="Taffy Cat - Malade">
            <a:extLst>
              <a:ext uri="{FF2B5EF4-FFF2-40B4-BE49-F238E27FC236}">
                <a16:creationId xmlns:a16="http://schemas.microsoft.com/office/drawing/2014/main" id="{91250884-4091-4ED3-8CD4-E2E4275ED4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03" y="1980830"/>
            <a:ext cx="1237367" cy="1237367"/>
          </a:xfrm>
          <a:prstGeom prst="rect">
            <a:avLst/>
          </a:prstGeom>
        </p:spPr>
      </p:pic>
      <p:pic>
        <p:nvPicPr>
          <p:cNvPr id="18" name="Image 17" descr="Taffy Cat - J’aime">
            <a:extLst>
              <a:ext uri="{FF2B5EF4-FFF2-40B4-BE49-F238E27FC236}">
                <a16:creationId xmlns:a16="http://schemas.microsoft.com/office/drawing/2014/main" id="{C87AB2C1-9527-4222-AD6B-5A737EA57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52" y="3266943"/>
            <a:ext cx="1237367" cy="123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01186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605A2C-9365-46DF-82F6-98038508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bonnes pratiques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525458-E12D-4E5F-B3D3-AB31E6BBF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Quand le code devient conséquent, il devient vite illisible et incompréhensible</a:t>
            </a:r>
          </a:p>
          <a:p>
            <a:pPr lvl="1"/>
            <a:r>
              <a:rPr lang="fr-FR" dirty="0"/>
              <a:t>Pour la compréhension, bien commenter son code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6BB862-F46D-47D8-ADDD-1890ED59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9D4583-775A-45A5-8940-276B2A09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B48386-92AF-4573-8C7E-5B3FABC4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FAAFFC3-C85B-4A83-B04A-203AB07C2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12" name="code">
            <a:extLst>
              <a:ext uri="{FF2B5EF4-FFF2-40B4-BE49-F238E27FC236}">
                <a16:creationId xmlns:a16="http://schemas.microsoft.com/office/drawing/2014/main" id="{A397566E-2D97-4607-BF8C-1D0FC11DA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296" y="2355726"/>
            <a:ext cx="3365024" cy="2350821"/>
          </a:xfrm>
          <a:prstGeom prst="roundRect">
            <a:avLst>
              <a:gd name="adj" fmla="val 195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noAutofit/>
          </a:bodyPr>
          <a:lstStyle/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40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Aft>
                <a:spcPts val="0"/>
              </a:spcAft>
            </a:pP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/* L'objectif de ce programme </a:t>
            </a:r>
          </a:p>
          <a:p>
            <a:pPr>
              <a:spcAft>
                <a:spcPts val="0"/>
              </a:spcAft>
            </a:pPr>
            <a:r>
              <a:rPr lang="fr-FR" sz="14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   </a:t>
            </a:r>
            <a:r>
              <a:rPr lang="fr-FR" sz="14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est de dire bonjour */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fr-FR" sz="14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// Dit bonjour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4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 World!\n"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A021BE47-0A44-4A9F-91C5-4ADA83F98B1B}"/>
              </a:ext>
            </a:extLst>
          </p:cNvPr>
          <p:cNvSpPr/>
          <p:nvPr/>
        </p:nvSpPr>
        <p:spPr>
          <a:xfrm>
            <a:off x="2286000" y="2439990"/>
            <a:ext cx="1637928" cy="1055608"/>
          </a:xfrm>
          <a:prstGeom prst="wedgeRoundRectCallout">
            <a:avLst>
              <a:gd name="adj1" fmla="val 56128"/>
              <a:gd name="adj2" fmla="val 2577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Un commentaire commence par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/*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et se termine par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*/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D49A4C25-4302-450E-9F40-07B90EF51BA4}"/>
              </a:ext>
            </a:extLst>
          </p:cNvPr>
          <p:cNvSpPr/>
          <p:nvPr/>
        </p:nvSpPr>
        <p:spPr>
          <a:xfrm>
            <a:off x="2286000" y="3639997"/>
            <a:ext cx="1637928" cy="1055608"/>
          </a:xfrm>
          <a:prstGeom prst="wedgeRoundRectCallout">
            <a:avLst>
              <a:gd name="adj1" fmla="val 58454"/>
              <a:gd name="adj2" fmla="val -2186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Ou commence par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//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et se termine à la fin de la ligne.</a:t>
            </a:r>
            <a:endParaRPr lang="fr-FR" sz="1400" dirty="0"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pic>
        <p:nvPicPr>
          <p:cNvPr id="17" name="Image 16" descr="Taffy Cat - Amour">
            <a:extLst>
              <a:ext uri="{FF2B5EF4-FFF2-40B4-BE49-F238E27FC236}">
                <a16:creationId xmlns:a16="http://schemas.microsoft.com/office/drawing/2014/main" id="{02BC9996-C15C-40D4-A526-48DC8C3273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52" y="3271907"/>
            <a:ext cx="1232403" cy="12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690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26072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Hello World!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pPr eaLnBrk="1" hangingPunct="1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pPr eaLnBrk="1" hangingPunct="1">
              <a:defRPr/>
            </a:pPr>
            <a:r>
              <a:rPr lang="fr-FR" dirty="0"/>
              <a:t>Données en mémoire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premier programme</a:t>
            </a:r>
          </a:p>
          <a:p>
            <a:r>
              <a:rPr lang="fr-FR" dirty="0"/>
              <a:t>Données en mémoire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Hello World!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4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579C2-E3C1-406E-AF06-818BCBEF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en mémoire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C603F5-1F4A-4385-96F5-57E62E7D9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stockage et la manipulation de données se fait à l’aide de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lvl="1"/>
            <a:r>
              <a:rPr lang="fr-FR" dirty="0"/>
              <a:t>Une variable est un espace en mémoire</a:t>
            </a:r>
          </a:p>
          <a:p>
            <a:pPr lvl="1"/>
            <a:r>
              <a:rPr lang="fr-FR" dirty="0"/>
              <a:t>La variable a un nom dans le code source</a:t>
            </a:r>
          </a:p>
          <a:p>
            <a:pPr lvl="1"/>
            <a:r>
              <a:rPr lang="fr-FR" dirty="0"/>
              <a:t>Les données stockées ont un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</a:p>
          <a:p>
            <a:pPr lvl="1"/>
            <a:r>
              <a:rPr lang="fr-FR" dirty="0"/>
              <a:t>En C++, les variables sont « 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fortement typées </a:t>
            </a:r>
            <a:r>
              <a:rPr lang="fr-FR" dirty="0"/>
              <a:t>»</a:t>
            </a:r>
          </a:p>
          <a:p>
            <a:pPr lvl="2"/>
            <a:r>
              <a:rPr lang="fr-FR" dirty="0"/>
              <a:t>Le type de la donnée est défini à la création de la variable.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57328-85CB-497C-BCAD-747C56F6E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9ECE9E-E005-4804-B68B-89AC2DC67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A9B3E6-255E-4712-8DF2-5A3ADAB3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5149983-B2CC-4666-85D4-B3ED79B638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dirty="0">
                <a:solidFill>
                  <a:schemeClr val="bg2"/>
                </a:solidFill>
              </a:rPr>
              <a:t>Un premier programme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Outils nécessaires</a:t>
            </a:r>
          </a:p>
          <a:p>
            <a:pPr lvl="2"/>
            <a:r>
              <a:rPr lang="fr-FR" sz="1000" dirty="0">
                <a:solidFill>
                  <a:schemeClr val="bg2"/>
                </a:solidFill>
              </a:rPr>
              <a:t>Ordinateur</a:t>
            </a:r>
          </a:p>
          <a:p>
            <a:pPr lvl="2"/>
            <a:r>
              <a:rPr lang="fr-FR" sz="1000" dirty="0" err="1">
                <a:solidFill>
                  <a:schemeClr val="bg2"/>
                </a:solidFill>
              </a:rPr>
              <a:t>Editeur</a:t>
            </a:r>
            <a:r>
              <a:rPr lang="fr-FR" sz="1000" dirty="0">
                <a:solidFill>
                  <a:schemeClr val="bg2"/>
                </a:solidFill>
              </a:rPr>
              <a:t> de code</a:t>
            </a:r>
          </a:p>
          <a:p>
            <a:pPr lvl="2"/>
            <a:r>
              <a:rPr lang="fr-FR" sz="1000" dirty="0">
                <a:solidFill>
                  <a:schemeClr val="bg2"/>
                </a:solidFill>
              </a:rPr>
              <a:t>Compilateur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Les bons outils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Les bonnes pratiques</a:t>
            </a:r>
          </a:p>
          <a:p>
            <a:pPr lvl="0"/>
            <a:r>
              <a:rPr lang="fr-FR" sz="14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Variables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Entrées-sorties</a:t>
            </a:r>
          </a:p>
        </p:txBody>
      </p:sp>
    </p:spTree>
    <p:extLst>
      <p:ext uri="{BB962C8B-B14F-4D97-AF65-F5344CB8AC3E}">
        <p14:creationId xmlns:p14="http://schemas.microsoft.com/office/powerpoint/2010/main" val="2860004067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B2DED-FE5F-4263-90FE-1692E130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 première variable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44AACE-8423-4C53-885C-A5666082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6A61C0-614E-4462-AA52-F925469E7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1FEAA4-41B3-42AB-9A60-88045295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577B5F6-10B1-4278-8937-D2DD71CDB2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12" name="code">
            <a:extLst>
              <a:ext uri="{FF2B5EF4-FFF2-40B4-BE49-F238E27FC236}">
                <a16:creationId xmlns:a16="http://schemas.microsoft.com/office/drawing/2014/main" id="{276F66D6-E3F1-40A7-A883-6BE569158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2371229"/>
            <a:ext cx="4110421" cy="1211937"/>
          </a:xfrm>
          <a:prstGeom prst="roundRect">
            <a:avLst>
              <a:gd name="adj" fmla="val 195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8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valeur;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valeur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valeur est : "</a:t>
            </a:r>
            <a:b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valeur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C95FCE-5F88-4914-9C03-34E10116FE6E}"/>
              </a:ext>
            </a:extLst>
          </p:cNvPr>
          <p:cNvSpPr/>
          <p:nvPr/>
        </p:nvSpPr>
        <p:spPr>
          <a:xfrm>
            <a:off x="2630571" y="2425335"/>
            <a:ext cx="1501369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A08702-C641-4B96-8E8C-130E581C6550}"/>
              </a:ext>
            </a:extLst>
          </p:cNvPr>
          <p:cNvSpPr/>
          <p:nvPr/>
        </p:nvSpPr>
        <p:spPr>
          <a:xfrm>
            <a:off x="2631841" y="2719367"/>
            <a:ext cx="1642503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ED650D-EC43-4ACD-AC16-CC56CAE08C07}"/>
              </a:ext>
            </a:extLst>
          </p:cNvPr>
          <p:cNvSpPr/>
          <p:nvPr/>
        </p:nvSpPr>
        <p:spPr>
          <a:xfrm>
            <a:off x="2631841" y="3007398"/>
            <a:ext cx="4020379" cy="5192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ode">
            <a:extLst>
              <a:ext uri="{FF2B5EF4-FFF2-40B4-BE49-F238E27FC236}">
                <a16:creationId xmlns:a16="http://schemas.microsoft.com/office/drawing/2014/main" id="{51728137-1796-4D39-AC91-24DCE517C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494" y="2371229"/>
            <a:ext cx="4110421" cy="1211937"/>
          </a:xfrm>
          <a:prstGeom prst="roundRect">
            <a:avLst>
              <a:gd name="adj" fmla="val 1959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8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valeur;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valeur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valeur est : "</a:t>
            </a:r>
            <a:b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valeur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ABE5747A-E982-4310-A2A1-09DE20C45C60}"/>
              </a:ext>
            </a:extLst>
          </p:cNvPr>
          <p:cNvSpPr/>
          <p:nvPr/>
        </p:nvSpPr>
        <p:spPr>
          <a:xfrm>
            <a:off x="2763788" y="1640319"/>
            <a:ext cx="3533197" cy="612648"/>
          </a:xfrm>
          <a:prstGeom prst="wedgeRoundRectCallout">
            <a:avLst>
              <a:gd name="adj1" fmla="val -39559"/>
              <a:gd name="adj2" fmla="val 8434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Déclaration d’une variable « 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valeur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 » de type </a:t>
            </a:r>
            <a:r>
              <a:rPr lang="fr-FR" sz="1400" dirty="0" err="1">
                <a:latin typeface="Lucida Console" panose="020B0609040504020204" pitchFamily="49" charset="0"/>
                <a:cs typeface="Segoe UI" panose="020B0502040204020203" pitchFamily="34" charset="0"/>
              </a:rPr>
              <a:t>int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(nombre entier)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48DCD2-2A52-47D0-BF26-EF127D87552E}"/>
              </a:ext>
            </a:extLst>
          </p:cNvPr>
          <p:cNvSpPr/>
          <p:nvPr/>
        </p:nvSpPr>
        <p:spPr>
          <a:xfrm>
            <a:off x="7897198" y="1082618"/>
            <a:ext cx="864096" cy="33123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22F5213-2DAD-45CB-AA46-8FDF7CB1D812}"/>
              </a:ext>
            </a:extLst>
          </p:cNvPr>
          <p:cNvSpPr txBox="1"/>
          <p:nvPr/>
        </p:nvSpPr>
        <p:spPr bwMode="auto">
          <a:xfrm>
            <a:off x="7754794" y="4390991"/>
            <a:ext cx="1148904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Mémoire de</a:t>
            </a:r>
            <a:b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l’ordinateur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7D2780D-475E-47DE-9669-6D18585B8D03}"/>
              </a:ext>
            </a:extLst>
          </p:cNvPr>
          <p:cNvGrpSpPr/>
          <p:nvPr/>
        </p:nvGrpSpPr>
        <p:grpSpPr>
          <a:xfrm>
            <a:off x="7073651" y="2852330"/>
            <a:ext cx="1687643" cy="276999"/>
            <a:chOff x="7073651" y="2852330"/>
            <a:chExt cx="1687643" cy="2769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F6C72F-C17F-412E-9BFF-3189194E7709}"/>
                </a:ext>
              </a:extLst>
            </p:cNvPr>
            <p:cNvSpPr/>
            <p:nvPr/>
          </p:nvSpPr>
          <p:spPr>
            <a:xfrm>
              <a:off x="7897198" y="2882818"/>
              <a:ext cx="864096" cy="2160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AE05C2A-C182-4CCA-9B8D-F89DB18232AE}"/>
                </a:ext>
              </a:extLst>
            </p:cNvPr>
            <p:cNvSpPr txBox="1"/>
            <p:nvPr/>
          </p:nvSpPr>
          <p:spPr bwMode="auto">
            <a:xfrm>
              <a:off x="7073651" y="2852330"/>
              <a:ext cx="742511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kern="1200" dirty="0">
                  <a:latin typeface="Lucida Console" panose="020B0609040504020204" pitchFamily="49" charset="0"/>
                  <a:cs typeface="Segoe UI" panose="020B0502040204020203" pitchFamily="34" charset="0"/>
                </a:rPr>
                <a:t>valeur</a:t>
              </a:r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73745197-1F41-4479-898A-574B17334444}"/>
                </a:ext>
              </a:extLst>
            </p:cNvPr>
            <p:cNvCxnSpPr>
              <a:cxnSpLocks/>
              <a:stCxn id="18" idx="1"/>
              <a:endCxn id="20" idx="3"/>
            </p:cNvCxnSpPr>
            <p:nvPr/>
          </p:nvCxnSpPr>
          <p:spPr>
            <a:xfrm flipH="1">
              <a:off x="7816162" y="2990830"/>
              <a:ext cx="8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Bulle narrative : rectangle à coins arrondis 23">
            <a:extLst>
              <a:ext uri="{FF2B5EF4-FFF2-40B4-BE49-F238E27FC236}">
                <a16:creationId xmlns:a16="http://schemas.microsoft.com/office/drawing/2014/main" id="{92211D9F-9B96-4716-B22A-8370616B62A6}"/>
              </a:ext>
            </a:extLst>
          </p:cNvPr>
          <p:cNvSpPr/>
          <p:nvPr/>
        </p:nvSpPr>
        <p:spPr>
          <a:xfrm>
            <a:off x="4521827" y="2327607"/>
            <a:ext cx="1982340" cy="612648"/>
          </a:xfrm>
          <a:prstGeom prst="wedgeRoundRectCallout">
            <a:avLst>
              <a:gd name="adj1" fmla="val -60935"/>
              <a:gd name="adj2" fmla="val 3701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Affectation de 42 à la variable « 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valeur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 »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BA31D47-B78C-46FE-8852-F0F03205390B}"/>
              </a:ext>
            </a:extLst>
          </p:cNvPr>
          <p:cNvSpPr txBox="1"/>
          <p:nvPr/>
        </p:nvSpPr>
        <p:spPr bwMode="auto">
          <a:xfrm>
            <a:off x="7904080" y="2882109"/>
            <a:ext cx="864096" cy="2160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fr-FR" sz="2000" kern="1200" dirty="0">
                <a:solidFill>
                  <a:schemeClr val="bg1"/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42</a:t>
            </a:r>
          </a:p>
        </p:txBody>
      </p:sp>
      <p:sp>
        <p:nvSpPr>
          <p:cNvPr id="27" name="Bulle narrative : rectangle à coins arrondis 26">
            <a:extLst>
              <a:ext uri="{FF2B5EF4-FFF2-40B4-BE49-F238E27FC236}">
                <a16:creationId xmlns:a16="http://schemas.microsoft.com/office/drawing/2014/main" id="{413BE9A0-3A91-4B29-BD64-8CC124647FAE}"/>
              </a:ext>
            </a:extLst>
          </p:cNvPr>
          <p:cNvSpPr/>
          <p:nvPr/>
        </p:nvSpPr>
        <p:spPr>
          <a:xfrm>
            <a:off x="3951039" y="3718096"/>
            <a:ext cx="2442350" cy="612648"/>
          </a:xfrm>
          <a:prstGeom prst="wedgeRoundRectCallout">
            <a:avLst>
              <a:gd name="adj1" fmla="val -21291"/>
              <a:gd name="adj2" fmla="val -8611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Lecture de la mémoire pour afficher la « 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valeur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 »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2AE545-7A72-4A7D-A6A9-F67ED9072807}"/>
              </a:ext>
            </a:extLst>
          </p:cNvPr>
          <p:cNvSpPr/>
          <p:nvPr/>
        </p:nvSpPr>
        <p:spPr>
          <a:xfrm>
            <a:off x="2631841" y="4396523"/>
            <a:ext cx="4104074" cy="462246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dirty="0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La valeur est : 42</a:t>
            </a:r>
          </a:p>
        </p:txBody>
      </p:sp>
    </p:spTree>
    <p:extLst>
      <p:ext uri="{BB962C8B-B14F-4D97-AF65-F5344CB8AC3E}">
        <p14:creationId xmlns:p14="http://schemas.microsoft.com/office/powerpoint/2010/main" val="341933706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71605E-6 L 0.00781 0.0561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13143 0.0821 " pathEditMode="relative" rAng="0" ptsTypes="AA">
                                      <p:cBhvr>
                                        <p:cTn id="4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410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4" grpId="4" animBg="1"/>
      <p:bldP spid="26" grpId="1" animBg="1"/>
      <p:bldP spid="16" grpId="0" animBg="1"/>
      <p:bldP spid="24" grpId="0" animBg="1"/>
      <p:bldP spid="25" grpId="0"/>
      <p:bldP spid="27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B5B615-B668-4FAB-B877-E07C3DB3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37CFA6-82B0-4748-94D6-C0DF53DB4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Nombres entiers</a:t>
            </a:r>
          </a:p>
          <a:p>
            <a:pPr lvl="1"/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char</a:t>
            </a:r>
            <a:r>
              <a:rPr lang="fr-FR" dirty="0"/>
              <a:t>,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short</a:t>
            </a:r>
            <a:r>
              <a:rPr lang="fr-FR" dirty="0"/>
              <a:t>,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fr-FR" dirty="0"/>
              <a:t>,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long</a:t>
            </a:r>
            <a:r>
              <a:rPr lang="fr-FR" dirty="0"/>
              <a:t>,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long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long</a:t>
            </a:r>
            <a:endParaRPr lang="fr-FR" b="1" kern="1200" dirty="0">
              <a:solidFill>
                <a:srgbClr val="569CD6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Ils diffèrent par la taille en mémoire</a:t>
            </a:r>
          </a:p>
          <a:p>
            <a:pPr lvl="3"/>
            <a:r>
              <a:rPr lang="fr-FR" dirty="0"/>
              <a:t>Ex : sur un PC et un système 64 bits</a:t>
            </a:r>
          </a:p>
          <a:p>
            <a:pPr lvl="1"/>
            <a:r>
              <a:rPr lang="fr-FR" dirty="0"/>
              <a:t>Ils peuvent être précédés de « 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unsigned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Ex : </a:t>
            </a:r>
            <a:r>
              <a:rPr lang="fr-FR" b="1" kern="1200" spc="-60" dirty="0" err="1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unsigned</a:t>
            </a:r>
            <a:r>
              <a:rPr lang="fr-FR" b="1" kern="1200" spc="-300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fr-FR" b="1" kern="1200" spc="-60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short</a:t>
            </a:r>
            <a:r>
              <a:rPr lang="fr-FR" dirty="0"/>
              <a:t> – entier compris entre 0 et </a:t>
            </a:r>
            <a:r>
              <a:rPr lang="fr-FR" spc="-150" dirty="0"/>
              <a:t>65535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D12A45-E7D7-45FD-946D-01761BAC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6F25E-45D0-440E-8A53-485CFBFC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1EB050-60B4-4619-858C-0B89BCE7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F5D4813-1A60-4744-BE5B-21D6BC9A1F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Bulle narrative : rectangle à coins arrondis 12">
                <a:extLst>
                  <a:ext uri="{FF2B5EF4-FFF2-40B4-BE49-F238E27FC236}">
                    <a16:creationId xmlns:a16="http://schemas.microsoft.com/office/drawing/2014/main" id="{C075DB7F-33EB-439D-910B-75A03ECFA498}"/>
                  </a:ext>
                </a:extLst>
              </p:cNvPr>
              <p:cNvSpPr/>
              <p:nvPr/>
            </p:nvSpPr>
            <p:spPr>
              <a:xfrm>
                <a:off x="2321992" y="1933986"/>
                <a:ext cx="2247220" cy="578882"/>
              </a:xfrm>
              <a:prstGeom prst="wedgeRoundRectCallout">
                <a:avLst>
                  <a:gd name="adj1" fmla="val -6591"/>
                  <a:gd name="adj2" fmla="val -63868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8 bits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−256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 </m:t>
                          </m:r>
                          <m:r>
                            <a:rPr lang="fr-FR" sz="1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55</m:t>
                          </m:r>
                        </m:e>
                      </m:d>
                    </m:oMath>
                  </m:oMathPara>
                </a14:m>
                <a:endParaRPr lang="fr-F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Bulle narrative : rectangle à coins arrondis 12">
                <a:extLst>
                  <a:ext uri="{FF2B5EF4-FFF2-40B4-BE49-F238E27FC236}">
                    <a16:creationId xmlns:a16="http://schemas.microsoft.com/office/drawing/2014/main" id="{C075DB7F-33EB-439D-910B-75A03ECFA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992" y="1933986"/>
                <a:ext cx="2247220" cy="578882"/>
              </a:xfrm>
              <a:prstGeom prst="wedgeRoundRectCallout">
                <a:avLst>
                  <a:gd name="adj1" fmla="val -6591"/>
                  <a:gd name="adj2" fmla="val -63868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Bulle narrative : rectangle à coins arrondis 11">
                <a:extLst>
                  <a:ext uri="{FF2B5EF4-FFF2-40B4-BE49-F238E27FC236}">
                    <a16:creationId xmlns:a16="http://schemas.microsoft.com/office/drawing/2014/main" id="{0A616E98-7B49-4D70-BACA-3ED2307EA0FA}"/>
                  </a:ext>
                </a:extLst>
              </p:cNvPr>
              <p:cNvSpPr/>
              <p:nvPr/>
            </p:nvSpPr>
            <p:spPr>
              <a:xfrm>
                <a:off x="3456294" y="1937130"/>
                <a:ext cx="2247220" cy="578882"/>
              </a:xfrm>
              <a:prstGeom prst="wedgeRoundRectCallout">
                <a:avLst>
                  <a:gd name="adj1" fmla="val -23885"/>
                  <a:gd name="adj2" fmla="val -65184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16 bits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−32768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fr-F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32767</m:t>
                          </m:r>
                        </m:e>
                      </m:d>
                    </m:oMath>
                  </m:oMathPara>
                </a14:m>
                <a:endParaRPr lang="fr-F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Bulle narrative : rectangle à coins arrondis 11">
                <a:extLst>
                  <a:ext uri="{FF2B5EF4-FFF2-40B4-BE49-F238E27FC236}">
                    <a16:creationId xmlns:a16="http://schemas.microsoft.com/office/drawing/2014/main" id="{0A616E98-7B49-4D70-BACA-3ED2307EA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294" y="1937130"/>
                <a:ext cx="2247220" cy="578882"/>
              </a:xfrm>
              <a:prstGeom prst="wedgeRoundRectCallout">
                <a:avLst>
                  <a:gd name="adj1" fmla="val -23885"/>
                  <a:gd name="adj2" fmla="val -651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Bulle narrative : rectangle à coins arrondis 10">
                <a:extLst>
                  <a:ext uri="{FF2B5EF4-FFF2-40B4-BE49-F238E27FC236}">
                    <a16:creationId xmlns:a16="http://schemas.microsoft.com/office/drawing/2014/main" id="{3CB8A546-70E5-452E-968F-5A920B5417FA}"/>
                  </a:ext>
                </a:extLst>
              </p:cNvPr>
              <p:cNvSpPr/>
              <p:nvPr/>
            </p:nvSpPr>
            <p:spPr>
              <a:xfrm>
                <a:off x="4590596" y="1940274"/>
                <a:ext cx="2247220" cy="578882"/>
              </a:xfrm>
              <a:prstGeom prst="wedgeRoundRectCallout">
                <a:avLst>
                  <a:gd name="adj1" fmla="val -39144"/>
                  <a:gd name="adj2" fmla="val -66500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32 bits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−2.14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9</m:t>
                              </m:r>
                            </m:sup>
                          </m:sSup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 </m:t>
                          </m:r>
                          <m:r>
                            <a:rPr lang="fr-FR" sz="1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.14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Bulle narrative : rectangle à coins arrondis 10">
                <a:extLst>
                  <a:ext uri="{FF2B5EF4-FFF2-40B4-BE49-F238E27FC236}">
                    <a16:creationId xmlns:a16="http://schemas.microsoft.com/office/drawing/2014/main" id="{3CB8A546-70E5-452E-968F-5A920B541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596" y="1940274"/>
                <a:ext cx="2247220" cy="578882"/>
              </a:xfrm>
              <a:prstGeom prst="wedgeRoundRectCallout">
                <a:avLst>
                  <a:gd name="adj1" fmla="val -39144"/>
                  <a:gd name="adj2" fmla="val -6650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Bulle narrative : rectangle à coins arrondis 9">
                <a:extLst>
                  <a:ext uri="{FF2B5EF4-FFF2-40B4-BE49-F238E27FC236}">
                    <a16:creationId xmlns:a16="http://schemas.microsoft.com/office/drawing/2014/main" id="{A393E78B-FA72-460D-9628-9E3BFDD9CBEA}"/>
                  </a:ext>
                </a:extLst>
              </p:cNvPr>
              <p:cNvSpPr/>
              <p:nvPr/>
            </p:nvSpPr>
            <p:spPr>
              <a:xfrm>
                <a:off x="5724898" y="1940274"/>
                <a:ext cx="2247220" cy="578882"/>
              </a:xfrm>
              <a:prstGeom prst="wedgeRoundRectCallout">
                <a:avLst>
                  <a:gd name="adj1" fmla="val -61862"/>
                  <a:gd name="adj2" fmla="val -63868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32 bits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−2.14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9</m:t>
                              </m:r>
                            </m:sup>
                          </m:sSup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 </m:t>
                          </m:r>
                          <m:r>
                            <a:rPr lang="fr-FR" sz="1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.14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Bulle narrative : rectangle à coins arrondis 9">
                <a:extLst>
                  <a:ext uri="{FF2B5EF4-FFF2-40B4-BE49-F238E27FC236}">
                    <a16:creationId xmlns:a16="http://schemas.microsoft.com/office/drawing/2014/main" id="{A393E78B-FA72-460D-9628-9E3BFDD9C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898" y="1940274"/>
                <a:ext cx="2247220" cy="578882"/>
              </a:xfrm>
              <a:prstGeom prst="wedgeRoundRectCallout">
                <a:avLst>
                  <a:gd name="adj1" fmla="val -61862"/>
                  <a:gd name="adj2" fmla="val -6386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Bulle narrative : rectangle à coins arrondis 8">
                <a:extLst>
                  <a:ext uri="{FF2B5EF4-FFF2-40B4-BE49-F238E27FC236}">
                    <a16:creationId xmlns:a16="http://schemas.microsoft.com/office/drawing/2014/main" id="{2A20EE89-3CAF-44C1-A5C1-29523D21BC3D}"/>
                  </a:ext>
                </a:extLst>
              </p:cNvPr>
              <p:cNvSpPr/>
              <p:nvPr/>
            </p:nvSpPr>
            <p:spPr>
              <a:xfrm>
                <a:off x="6859200" y="1940274"/>
                <a:ext cx="2247220" cy="578882"/>
              </a:xfrm>
              <a:prstGeom prst="wedgeRoundRectCallout">
                <a:avLst>
                  <a:gd name="adj1" fmla="val -51706"/>
                  <a:gd name="adj2" fmla="val -64317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64 bits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−9.22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18</m:t>
                              </m:r>
                            </m:sup>
                          </m:sSup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9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22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18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Bulle narrative : rectangle à coins arrondis 8">
                <a:extLst>
                  <a:ext uri="{FF2B5EF4-FFF2-40B4-BE49-F238E27FC236}">
                    <a16:creationId xmlns:a16="http://schemas.microsoft.com/office/drawing/2014/main" id="{2A20EE89-3CAF-44C1-A5C1-29523D21B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00" y="1940274"/>
                <a:ext cx="2247220" cy="578882"/>
              </a:xfrm>
              <a:prstGeom prst="wedgeRoundRectCallout">
                <a:avLst>
                  <a:gd name="adj1" fmla="val -51706"/>
                  <a:gd name="adj2" fmla="val -64317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90256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6 L 0.12534 1.23457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5062E-6 L -0.12413 -0.00061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5062E-6 L 0.12291 3.95062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5062E-6 L -0.12413 -0.00061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5062E-6 L 0.12291 3.95062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5062E-6 L -0.12413 -0.00061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5062E-6 L 0.12291 3.95062E-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5062E-6 L -0.12413 -0.00061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2" grpId="0" animBg="1"/>
      <p:bldP spid="12" grpId="1" animBg="1"/>
      <p:bldP spid="12" grpId="2" animBg="1"/>
      <p:bldP spid="12" grpId="3" animBg="1"/>
      <p:bldP spid="11" grpId="0" animBg="1"/>
      <p:bldP spid="11" grpId="1" animBg="1"/>
      <p:bldP spid="11" grpId="2" animBg="1"/>
      <p:bldP spid="11" grpId="3" animBg="1"/>
      <p:bldP spid="10" grpId="0" animBg="1"/>
      <p:bldP spid="10" grpId="1" animBg="1"/>
      <p:bldP spid="10" grpId="2" animBg="1"/>
      <p:bldP spid="10" grpId="3" animBg="1"/>
      <p:bldP spid="9" grpId="0" animBg="1"/>
      <p:bldP spid="9" grpId="1" animBg="1"/>
      <p:bldP spid="9" grpId="3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D79C1-AFA7-4119-9A07-321E931E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3A1094-1A13-44B8-BD94-F0D9861D5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Cas particulier de </a:t>
            </a:r>
            <a:r>
              <a:rPr lang="fr-FR" sz="2000" b="1" kern="1200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char</a:t>
            </a:r>
            <a:r>
              <a:rPr lang="fr-FR" sz="2000" dirty="0"/>
              <a:t> :</a:t>
            </a:r>
          </a:p>
          <a:p>
            <a:pPr lvl="1"/>
            <a:r>
              <a:rPr lang="fr-FR" sz="1800" dirty="0"/>
              <a:t>Le mot clé « </a:t>
            </a:r>
            <a:r>
              <a:rPr lang="fr-FR" sz="1800" b="1" kern="1200" dirty="0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char</a:t>
            </a:r>
            <a:r>
              <a:rPr lang="fr-FR" sz="1800" dirty="0"/>
              <a:t> » vient de « </a:t>
            </a:r>
            <a:r>
              <a:rPr lang="fr-FR" sz="1800" dirty="0" err="1"/>
              <a:t>character</a:t>
            </a:r>
            <a:r>
              <a:rPr lang="fr-FR" sz="1800" dirty="0"/>
              <a:t> »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B81F2B-C72E-4675-BC69-ABB41829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1D72B3-22F7-4465-9527-D2DABE320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447396-6AFF-47AC-83A9-BA8161AE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3CC686B-B54C-4754-9727-A29B6F77F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98D689C4-3933-4572-A0D1-6325DDFD0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066" y="2680592"/>
            <a:ext cx="6263253" cy="1211937"/>
          </a:xfrm>
          <a:prstGeom prst="roundRect">
            <a:avLst>
              <a:gd name="adj" fmla="val 195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valeur =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valeur est 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valeur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valeur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valeur est 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valeur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9A4AC6-F2B9-441B-902B-500651379A8C}"/>
              </a:ext>
            </a:extLst>
          </p:cNvPr>
          <p:cNvSpPr/>
          <p:nvPr/>
        </p:nvSpPr>
        <p:spPr>
          <a:xfrm>
            <a:off x="2560853" y="2715766"/>
            <a:ext cx="2371187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EE444E-F7F6-44C7-8BC1-09693F2753F4}"/>
              </a:ext>
            </a:extLst>
          </p:cNvPr>
          <p:cNvSpPr/>
          <p:nvPr/>
        </p:nvSpPr>
        <p:spPr>
          <a:xfrm>
            <a:off x="2560853" y="3003798"/>
            <a:ext cx="6170764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EE7944-3604-49F4-BDBE-1B61F384A90A}"/>
              </a:ext>
            </a:extLst>
          </p:cNvPr>
          <p:cNvSpPr/>
          <p:nvPr/>
        </p:nvSpPr>
        <p:spPr>
          <a:xfrm>
            <a:off x="2560853" y="3291830"/>
            <a:ext cx="1651107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05B867-25BB-43D5-8466-16EC9D176664}"/>
              </a:ext>
            </a:extLst>
          </p:cNvPr>
          <p:cNvSpPr/>
          <p:nvPr/>
        </p:nvSpPr>
        <p:spPr>
          <a:xfrm>
            <a:off x="2560853" y="3579862"/>
            <a:ext cx="6170764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ode">
            <a:extLst>
              <a:ext uri="{FF2B5EF4-FFF2-40B4-BE49-F238E27FC236}">
                <a16:creationId xmlns:a16="http://schemas.microsoft.com/office/drawing/2014/main" id="{7F0609FC-7DE1-4DD7-81CC-736322036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76" y="2680592"/>
            <a:ext cx="6263253" cy="1211937"/>
          </a:xfrm>
          <a:prstGeom prst="roundRect">
            <a:avLst>
              <a:gd name="adj" fmla="val 1959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valeur =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valeur est 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valeur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valeur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valeur est 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valeur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Bulle narrative : rectangle à coins arrondis 14">
            <a:extLst>
              <a:ext uri="{FF2B5EF4-FFF2-40B4-BE49-F238E27FC236}">
                <a16:creationId xmlns:a16="http://schemas.microsoft.com/office/drawing/2014/main" id="{04F26FC7-925C-4127-AC23-59455DCCC645}"/>
              </a:ext>
            </a:extLst>
          </p:cNvPr>
          <p:cNvSpPr/>
          <p:nvPr/>
        </p:nvSpPr>
        <p:spPr>
          <a:xfrm>
            <a:off x="2390143" y="1845760"/>
            <a:ext cx="3062214" cy="817245"/>
          </a:xfrm>
          <a:prstGeom prst="wedgeRoundRectCallout">
            <a:avLst>
              <a:gd name="adj1" fmla="val 1963"/>
              <a:gd name="adj2" fmla="val 6726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Création de la variable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valeur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et affectation du caractère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'A'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 Notez l’usage de guillemets simples.</a:t>
            </a:r>
          </a:p>
        </p:txBody>
      </p:sp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33B34394-1E85-471A-AC3B-3D18C7AC7658}"/>
              </a:ext>
            </a:extLst>
          </p:cNvPr>
          <p:cNvSpPr/>
          <p:nvPr/>
        </p:nvSpPr>
        <p:spPr>
          <a:xfrm>
            <a:off x="5452357" y="2360876"/>
            <a:ext cx="3629789" cy="578882"/>
          </a:xfrm>
          <a:prstGeom prst="wedgeRoundRectCallout">
            <a:avLst>
              <a:gd name="adj1" fmla="val 2801"/>
              <a:gd name="adj2" fmla="val 6918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Affichage de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valeur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. Comme il s’agit d’un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char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cout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affiche le caractère stocké.</a:t>
            </a:r>
          </a:p>
        </p:txBody>
      </p:sp>
      <p:sp>
        <p:nvSpPr>
          <p:cNvPr id="17" name="Bulle narrative : rectangle à coins arrondis 16">
            <a:extLst>
              <a:ext uri="{FF2B5EF4-FFF2-40B4-BE49-F238E27FC236}">
                <a16:creationId xmlns:a16="http://schemas.microsoft.com/office/drawing/2014/main" id="{5D31E6AB-BEB8-4553-8B13-D569DEA6A117}"/>
              </a:ext>
            </a:extLst>
          </p:cNvPr>
          <p:cNvSpPr/>
          <p:nvPr/>
        </p:nvSpPr>
        <p:spPr>
          <a:xfrm>
            <a:off x="4357749" y="3246519"/>
            <a:ext cx="3041431" cy="340519"/>
          </a:xfrm>
          <a:prstGeom prst="wedgeRoundRectCallout">
            <a:avLst>
              <a:gd name="adj1" fmla="val -56798"/>
              <a:gd name="adj2" fmla="val 1010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Affectation à une valeur numérique.</a:t>
            </a:r>
          </a:p>
        </p:txBody>
      </p:sp>
      <p:sp>
        <p:nvSpPr>
          <p:cNvPr id="18" name="Bulle narrative : rectangle à coins arrondis 17">
            <a:extLst>
              <a:ext uri="{FF2B5EF4-FFF2-40B4-BE49-F238E27FC236}">
                <a16:creationId xmlns:a16="http://schemas.microsoft.com/office/drawing/2014/main" id="{0B1274DD-5471-4E7A-9699-C2090989301D}"/>
              </a:ext>
            </a:extLst>
          </p:cNvPr>
          <p:cNvSpPr/>
          <p:nvPr/>
        </p:nvSpPr>
        <p:spPr>
          <a:xfrm>
            <a:off x="4067944" y="3840042"/>
            <a:ext cx="4979403" cy="340519"/>
          </a:xfrm>
          <a:prstGeom prst="wedgeRoundRectCallout">
            <a:avLst>
              <a:gd name="adj1" fmla="val 8819"/>
              <a:gd name="adj2" fmla="val -6389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Il s’agit toujours d’un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char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cout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affiche le caractère stocké.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A2A54F-E38C-4A09-8910-23356BB3A4DD}"/>
              </a:ext>
            </a:extLst>
          </p:cNvPr>
          <p:cNvSpPr/>
          <p:nvPr/>
        </p:nvSpPr>
        <p:spPr>
          <a:xfrm>
            <a:off x="2631841" y="4346548"/>
            <a:ext cx="1868151" cy="51567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dirty="0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La valeur est A</a:t>
            </a:r>
          </a:p>
          <a:p>
            <a:r>
              <a:rPr lang="fr-FR" sz="1400" dirty="0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La valeur est B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1A62AFD-6520-48CD-A239-943660441E49}"/>
              </a:ext>
            </a:extLst>
          </p:cNvPr>
          <p:cNvSpPr txBox="1"/>
          <p:nvPr/>
        </p:nvSpPr>
        <p:spPr bwMode="auto">
          <a:xfrm>
            <a:off x="4528696" y="4286156"/>
            <a:ext cx="4383316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kern="1200" dirty="0">
                <a:latin typeface="Segoe UI" panose="020B0502040204020203" pitchFamily="34" charset="0"/>
                <a:cs typeface="Segoe UI" panose="020B0502040204020203" pitchFamily="34" charset="0"/>
              </a:rPr>
              <a:t>Correspondance nombre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↔</a:t>
            </a:r>
            <a:r>
              <a:rPr lang="fr-FR" kern="1200" dirty="0">
                <a:latin typeface="Segoe UI" panose="020B0502040204020203" pitchFamily="34" charset="0"/>
                <a:cs typeface="Segoe UI" panose="020B0502040204020203" pitchFamily="34" charset="0"/>
              </a:rPr>
              <a:t> caractère :</a:t>
            </a:r>
          </a:p>
          <a:p>
            <a:pPr algn="l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Table ASCII :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https://www.asciitable.com/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fr-FR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4677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19753E-6 L 0.20834 0.05587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277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27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24705 0.05617 " pathEditMode="relative" rAng="0" ptsTypes="AA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61" y="280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37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23457E-6 L 0.24705 0.05587 " pathEditMode="relative" rAng="0" ptsTypes="AA">
                                      <p:cBhvr>
                                        <p:cTn id="5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418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B2E2D-0517-4D93-90D3-89DA1627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de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F5457D-2D3D-435D-94BD-A9101D48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Nombres réels</a:t>
            </a:r>
          </a:p>
          <a:p>
            <a:pPr lvl="1"/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float</a:t>
            </a:r>
            <a:r>
              <a:rPr lang="fr-FR" dirty="0"/>
              <a:t>,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double</a:t>
            </a:r>
            <a:r>
              <a:rPr lang="fr-FR" dirty="0"/>
              <a:t>,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long double</a:t>
            </a:r>
          </a:p>
          <a:p>
            <a:pPr lvl="1"/>
            <a:r>
              <a:rPr lang="fr-FR" dirty="0"/>
              <a:t>Distinction par la taille mémoire et la précision</a:t>
            </a:r>
          </a:p>
          <a:p>
            <a:r>
              <a:rPr lang="fr-FR" dirty="0"/>
              <a:t>Booléens</a:t>
            </a:r>
          </a:p>
          <a:p>
            <a:pPr lvl="1"/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bool</a:t>
            </a:r>
            <a:endParaRPr lang="fr-FR" b="1" kern="1200" dirty="0">
              <a:solidFill>
                <a:srgbClr val="569CD6"/>
              </a:solidFill>
              <a:latin typeface="Consolas" panose="020B0609020204030204" pitchFamily="49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fr-FR" dirty="0"/>
              <a:t>Ne peut prendre que deux valeurs :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true</a:t>
            </a:r>
            <a:r>
              <a:rPr lang="fr-FR" dirty="0"/>
              <a:t> ou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E81566-D03E-4DA1-B6C3-8CBBCBA6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DC2911-A7F5-4BCD-8914-12AE00C5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702A7A-165A-46E9-89A1-95D1A779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40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37FAF0F-D8EB-4384-A610-18C0BED419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272"/>
      </p:ext>
    </p:ext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de">
            <a:extLst>
              <a:ext uri="{FF2B5EF4-FFF2-40B4-BE49-F238E27FC236}">
                <a16:creationId xmlns:a16="http://schemas.microsoft.com/office/drawing/2014/main" id="{8F223716-77B4-4ABB-977E-9B8B0A536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2371229"/>
            <a:ext cx="6009979" cy="1491615"/>
          </a:xfrm>
          <a:prstGeom prst="roundRect">
            <a:avLst>
              <a:gd name="adj" fmla="val 195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a, b, c;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b / a;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 </a:t>
            </a:r>
            <a:r>
              <a:rPr lang="fr-FR" sz="18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vaut 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c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F11D6-146A-46EB-B6D2-8A8DA8441FA9}"/>
              </a:ext>
            </a:extLst>
          </p:cNvPr>
          <p:cNvSpPr/>
          <p:nvPr/>
        </p:nvSpPr>
        <p:spPr>
          <a:xfrm>
            <a:off x="2630571" y="2425335"/>
            <a:ext cx="2013437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9513BD-443F-448D-9574-ECBE9D9C4BCB}"/>
              </a:ext>
            </a:extLst>
          </p:cNvPr>
          <p:cNvSpPr/>
          <p:nvPr/>
        </p:nvSpPr>
        <p:spPr>
          <a:xfrm>
            <a:off x="2631841" y="3238675"/>
            <a:ext cx="1868151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1B6399-94DE-4B72-8578-8BA7774FD212}"/>
              </a:ext>
            </a:extLst>
          </p:cNvPr>
          <p:cNvSpPr/>
          <p:nvPr/>
        </p:nvSpPr>
        <p:spPr>
          <a:xfrm>
            <a:off x="3707904" y="3238675"/>
            <a:ext cx="688236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71647-CAB7-4C2E-B3D8-E89FD7FC9B2F}"/>
              </a:ext>
            </a:extLst>
          </p:cNvPr>
          <p:cNvSpPr/>
          <p:nvPr/>
        </p:nvSpPr>
        <p:spPr>
          <a:xfrm>
            <a:off x="3172068" y="3238655"/>
            <a:ext cx="1224072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1700AE-D0A7-40B4-B89C-5DCD530C5CFF}"/>
              </a:ext>
            </a:extLst>
          </p:cNvPr>
          <p:cNvSpPr/>
          <p:nvPr/>
        </p:nvSpPr>
        <p:spPr>
          <a:xfrm>
            <a:off x="2631840" y="3238635"/>
            <a:ext cx="1868151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ode">
            <a:extLst>
              <a:ext uri="{FF2B5EF4-FFF2-40B4-BE49-F238E27FC236}">
                <a16:creationId xmlns:a16="http://schemas.microsoft.com/office/drawing/2014/main" id="{90582981-1ADB-473B-BD30-B455D3337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494" y="2371229"/>
            <a:ext cx="6009979" cy="1491615"/>
          </a:xfrm>
          <a:prstGeom prst="roundRect">
            <a:avLst>
              <a:gd name="adj" fmla="val 1959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a, b, c;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b / a;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 </a:t>
            </a:r>
            <a:r>
              <a:rPr lang="fr-FR" sz="18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vaut 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c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CD2D65-6878-4520-9BE1-1D15BCFF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46B44-06B3-45B7-8862-E4E19EFE4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Les variables peuvent être manipulées par des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expressions</a:t>
            </a:r>
            <a:r>
              <a:rPr lang="fr-FR" sz="2000" dirty="0"/>
              <a:t> mathématiques utilisant des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opérateurs</a:t>
            </a:r>
            <a:r>
              <a:rPr lang="fr-FR" sz="2000" dirty="0"/>
              <a:t>.</a:t>
            </a:r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0FF45C-F224-44AB-9204-80D463A4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06794B-EAB0-4B14-AFBE-51CF5693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83E600-64FE-42A1-ACF0-921B398B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BF34627-BABB-4F61-9652-B5392658D2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dirty="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 dirty="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 dirty="0" err="1">
                <a:solidFill>
                  <a:srgbClr val="2F4E6C"/>
                </a:solidFill>
              </a:rPr>
              <a:t>Editeur</a:t>
            </a:r>
            <a:r>
              <a:rPr lang="fr-FR" sz="1000" dirty="0">
                <a:solidFill>
                  <a:srgbClr val="2F4E6C"/>
                </a:solidFill>
              </a:rPr>
              <a:t> de code</a:t>
            </a:r>
          </a:p>
          <a:p>
            <a:pPr lvl="2"/>
            <a:r>
              <a:rPr lang="fr-FR" sz="1000" dirty="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Variables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Expressions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Entrées-sorties</a:t>
            </a:r>
          </a:p>
        </p:txBody>
      </p:sp>
      <p:sp>
        <p:nvSpPr>
          <p:cNvPr id="17" name="Bulle narrative : rectangle à coins arrondis 16">
            <a:extLst>
              <a:ext uri="{FF2B5EF4-FFF2-40B4-BE49-F238E27FC236}">
                <a16:creationId xmlns:a16="http://schemas.microsoft.com/office/drawing/2014/main" id="{79B02322-5956-4A76-A921-D50C27CA7C6C}"/>
              </a:ext>
            </a:extLst>
          </p:cNvPr>
          <p:cNvSpPr/>
          <p:nvPr/>
        </p:nvSpPr>
        <p:spPr>
          <a:xfrm>
            <a:off x="5030728" y="1859259"/>
            <a:ext cx="3131780" cy="340519"/>
          </a:xfrm>
          <a:prstGeom prst="wedgeRoundRectCallout">
            <a:avLst>
              <a:gd name="adj1" fmla="val -63537"/>
              <a:gd name="adj2" fmla="val 14958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Déclaration de trois variables réelles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Bulle narrative : rectangle à coins arrondis 17">
                <a:extLst>
                  <a:ext uri="{FF2B5EF4-FFF2-40B4-BE49-F238E27FC236}">
                    <a16:creationId xmlns:a16="http://schemas.microsoft.com/office/drawing/2014/main" id="{92653F8D-1D7E-4B52-A83A-59F6642B6BC2}"/>
                  </a:ext>
                </a:extLst>
              </p:cNvPr>
              <p:cNvSpPr/>
              <p:nvPr/>
            </p:nvSpPr>
            <p:spPr>
              <a:xfrm>
                <a:off x="4860032" y="2306154"/>
                <a:ext cx="3384376" cy="578882"/>
              </a:xfrm>
              <a:prstGeom prst="wedgeRoundRectCallout">
                <a:avLst>
                  <a:gd name="adj1" fmla="val -66621"/>
                  <a:gd name="adj2" fmla="val 113647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Calcul usuel scientifique, on commence par </a:t>
                </a:r>
                <a:r>
                  <a:rPr lang="fr-FR" sz="1400" dirty="0">
                    <a:latin typeface="Lucida Console" panose="020B0609040504020204" pitchFamily="49" charset="0"/>
                    <a:cs typeface="Segoe UI" panose="020B0502040204020203" pitchFamily="34" charset="0"/>
                  </a:rPr>
                  <a:t>b/a</a:t>
                </a:r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qui vaut donc 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42/4,2 = 0,1</m:t>
                    </m:r>
                  </m:oMath>
                </a14:m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Bulle narrative : rectangle à coins arrondis 17">
                <a:extLst>
                  <a:ext uri="{FF2B5EF4-FFF2-40B4-BE49-F238E27FC236}">
                    <a16:creationId xmlns:a16="http://schemas.microsoft.com/office/drawing/2014/main" id="{92653F8D-1D7E-4B52-A83A-59F6642B6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306154"/>
                <a:ext cx="3384376" cy="578882"/>
              </a:xfrm>
              <a:prstGeom prst="wedgeRoundRectCallout">
                <a:avLst>
                  <a:gd name="adj1" fmla="val -66621"/>
                  <a:gd name="adj2" fmla="val 113647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Bulle narrative : rectangle à coins arrondis 18">
                <a:extLst>
                  <a:ext uri="{FF2B5EF4-FFF2-40B4-BE49-F238E27FC236}">
                    <a16:creationId xmlns:a16="http://schemas.microsoft.com/office/drawing/2014/main" id="{5F67FE87-7395-4CBA-8534-F9D07E4752FC}"/>
                  </a:ext>
                </a:extLst>
              </p:cNvPr>
              <p:cNvSpPr/>
              <p:nvPr/>
            </p:nvSpPr>
            <p:spPr>
              <a:xfrm>
                <a:off x="4609306" y="3068375"/>
                <a:ext cx="3384376" cy="340519"/>
              </a:xfrm>
              <a:prstGeom prst="wedgeRoundRectCallout">
                <a:avLst>
                  <a:gd name="adj1" fmla="val -53112"/>
                  <a:gd name="adj2" fmla="val 35325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On y ajoute 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Le résultat vaut donc 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1,1</m:t>
                    </m:r>
                  </m:oMath>
                </a14:m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Bulle narrative : rectangle à coins arrondis 18">
                <a:extLst>
                  <a:ext uri="{FF2B5EF4-FFF2-40B4-BE49-F238E27FC236}">
                    <a16:creationId xmlns:a16="http://schemas.microsoft.com/office/drawing/2014/main" id="{5F67FE87-7395-4CBA-8534-F9D07E475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06" y="3068375"/>
                <a:ext cx="3384376" cy="340519"/>
              </a:xfrm>
              <a:prstGeom prst="wedgeRoundRectCallout">
                <a:avLst>
                  <a:gd name="adj1" fmla="val -53112"/>
                  <a:gd name="adj2" fmla="val 3532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Bulle narrative : rectangle à coins arrondis 19">
                <a:extLst>
                  <a:ext uri="{FF2B5EF4-FFF2-40B4-BE49-F238E27FC236}">
                    <a16:creationId xmlns:a16="http://schemas.microsoft.com/office/drawing/2014/main" id="{2A5E5BF8-521C-42AF-97B7-10E74AAB4F18}"/>
                  </a:ext>
                </a:extLst>
              </p:cNvPr>
              <p:cNvSpPr/>
              <p:nvPr/>
            </p:nvSpPr>
            <p:spPr>
              <a:xfrm>
                <a:off x="2411760" y="3825014"/>
                <a:ext cx="3706585" cy="340519"/>
              </a:xfrm>
              <a:prstGeom prst="wedgeRoundRectCallout">
                <a:avLst>
                  <a:gd name="adj1" fmla="val -32535"/>
                  <a:gd name="adj2" fmla="val -148171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On l’affecte à </a:t>
                </a:r>
                <a:r>
                  <a:rPr lang="fr-FR" sz="1400" dirty="0">
                    <a:latin typeface="Lucida Console" panose="020B0609040504020204" pitchFamily="49" charset="0"/>
                    <a:cs typeface="Segoe UI" panose="020B0502040204020203" pitchFamily="34" charset="0"/>
                  </a:rPr>
                  <a:t>c</a:t>
                </a:r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qui prend donc la valeur 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1,1</m:t>
                    </m:r>
                  </m:oMath>
                </a14:m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Bulle narrative : rectangle à coins arrondis 19">
                <a:extLst>
                  <a:ext uri="{FF2B5EF4-FFF2-40B4-BE49-F238E27FC236}">
                    <a16:creationId xmlns:a16="http://schemas.microsoft.com/office/drawing/2014/main" id="{2A5E5BF8-521C-42AF-97B7-10E74AAB4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825014"/>
                <a:ext cx="3706585" cy="340519"/>
              </a:xfrm>
              <a:prstGeom prst="wedgeRoundRectCallout">
                <a:avLst>
                  <a:gd name="adj1" fmla="val -32535"/>
                  <a:gd name="adj2" fmla="val -14817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4CE3A8D1-7D1A-405D-9CA3-79D55FD5BFCD}"/>
              </a:ext>
            </a:extLst>
          </p:cNvPr>
          <p:cNvSpPr/>
          <p:nvPr/>
        </p:nvSpPr>
        <p:spPr>
          <a:xfrm>
            <a:off x="2631841" y="4396523"/>
            <a:ext cx="4104074" cy="462246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dirty="0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Le </a:t>
            </a:r>
            <a:r>
              <a:rPr lang="fr-FR" sz="1400" dirty="0" err="1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resultat</a:t>
            </a:r>
            <a:r>
              <a:rPr lang="fr-FR" sz="1400" dirty="0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 vaut 1.1</a:t>
            </a:r>
          </a:p>
        </p:txBody>
      </p:sp>
    </p:spTree>
    <p:extLst>
      <p:ext uri="{BB962C8B-B14F-4D97-AF65-F5344CB8AC3E}">
        <p14:creationId xmlns:p14="http://schemas.microsoft.com/office/powerpoint/2010/main" val="185911419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71605E-6 L -0.00781 0.15833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796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3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95062E-6 L 0.05312 3.95062E-6 " pathEditMode="relative" rAng="0" ptsTypes="AA">
                                      <p:cBhvr>
                                        <p:cTn id="2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95062E-6 L -0.02934 -2.34568E-6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-18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95062E-6 L -0.02378 -4.69136E-6 " pathEditMode="relative" rAng="0" ptsTypes="AA">
                                      <p:cBhvr>
                                        <p:cTn id="6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3" animBg="1"/>
      <p:bldP spid="10" grpId="4" animBg="1"/>
      <p:bldP spid="14" grpId="0" animBg="1"/>
      <p:bldP spid="14" grpId="1" animBg="1"/>
      <p:bldP spid="14" grpId="3" animBg="1"/>
      <p:bldP spid="14" grpId="4" animBg="1"/>
      <p:bldP spid="15" grpId="0" animBg="1"/>
      <p:bldP spid="15" grpId="1" animBg="1"/>
      <p:bldP spid="15" grpId="3" animBg="1"/>
      <p:bldP spid="15" grpId="4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de">
            <a:extLst>
              <a:ext uri="{FF2B5EF4-FFF2-40B4-BE49-F238E27FC236}">
                <a16:creationId xmlns:a16="http://schemas.microsoft.com/office/drawing/2014/main" id="{9D8A8275-FB70-40E3-A3A7-F9DFBEAC9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2091551"/>
            <a:ext cx="6009979" cy="1771293"/>
          </a:xfrm>
          <a:prstGeom prst="roundRect">
            <a:avLst>
              <a:gd name="adj" fmla="val 195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a, b;</a:t>
            </a:r>
          </a:p>
          <a:p>
            <a:pPr>
              <a:spcAft>
                <a:spcPts val="0"/>
              </a:spcAft>
            </a:pP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b / a;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 </a:t>
            </a:r>
            <a:r>
              <a:rPr lang="fr-FR" sz="18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vaut 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c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A6FCCA-5CB6-4F57-BEE7-90A9CEEB7DDD}"/>
              </a:ext>
            </a:extLst>
          </p:cNvPr>
          <p:cNvSpPr/>
          <p:nvPr/>
        </p:nvSpPr>
        <p:spPr>
          <a:xfrm>
            <a:off x="2630572" y="2175783"/>
            <a:ext cx="1653398" cy="5375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F50448-1BFF-477E-A4C2-530A1810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D0B7B9-14C9-438C-ADAC-F2DEC511E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Attention aux types de données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3C576B-13C6-4CFF-BBC9-AE5B8E07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AAB355-BEB0-4E64-9B32-8FACEB86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590B39-C4B8-46E0-A1EF-7DAEB9C8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61858E6-7343-4DA1-914E-445ABFB49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Variables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7C3849-94EF-41A5-99F9-3544DA3AC6D3}"/>
              </a:ext>
            </a:extLst>
          </p:cNvPr>
          <p:cNvSpPr/>
          <p:nvPr/>
        </p:nvSpPr>
        <p:spPr>
          <a:xfrm>
            <a:off x="2631841" y="3238675"/>
            <a:ext cx="1868151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AD2B31-BD04-4CF5-80A2-BD56C7475233}"/>
              </a:ext>
            </a:extLst>
          </p:cNvPr>
          <p:cNvSpPr/>
          <p:nvPr/>
        </p:nvSpPr>
        <p:spPr>
          <a:xfrm>
            <a:off x="3707904" y="3238675"/>
            <a:ext cx="688236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A579EE-0FCB-4917-AFBA-E672B8E2A108}"/>
              </a:ext>
            </a:extLst>
          </p:cNvPr>
          <p:cNvSpPr/>
          <p:nvPr/>
        </p:nvSpPr>
        <p:spPr>
          <a:xfrm>
            <a:off x="3172068" y="3238655"/>
            <a:ext cx="1224072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6C2DBD-EF74-43A4-8D50-2CDD62F01254}"/>
              </a:ext>
            </a:extLst>
          </p:cNvPr>
          <p:cNvSpPr/>
          <p:nvPr/>
        </p:nvSpPr>
        <p:spPr>
          <a:xfrm>
            <a:off x="2631840" y="3238635"/>
            <a:ext cx="1868151" cy="2880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ode">
            <a:extLst>
              <a:ext uri="{FF2B5EF4-FFF2-40B4-BE49-F238E27FC236}">
                <a16:creationId xmlns:a16="http://schemas.microsoft.com/office/drawing/2014/main" id="{B6A60863-103D-43E9-AE30-82F85BC80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494" y="2091551"/>
            <a:ext cx="6009979" cy="1771293"/>
          </a:xfrm>
          <a:prstGeom prst="roundRect">
            <a:avLst>
              <a:gd name="adj" fmla="val 1959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a, b;</a:t>
            </a:r>
          </a:p>
          <a:p>
            <a:pPr>
              <a:spcAft>
                <a:spcPts val="0"/>
              </a:spcAft>
            </a:pP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b / a;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 </a:t>
            </a:r>
            <a:r>
              <a:rPr lang="fr-FR" sz="18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vaut 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c &lt;&lt;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Bulle narrative : rectangle à coins arrondis 23">
            <a:extLst>
              <a:ext uri="{FF2B5EF4-FFF2-40B4-BE49-F238E27FC236}">
                <a16:creationId xmlns:a16="http://schemas.microsoft.com/office/drawing/2014/main" id="{85AC4928-25D3-404B-BBA0-F70B443BCF84}"/>
              </a:ext>
            </a:extLst>
          </p:cNvPr>
          <p:cNvSpPr/>
          <p:nvPr/>
        </p:nvSpPr>
        <p:spPr>
          <a:xfrm>
            <a:off x="4683878" y="1482677"/>
            <a:ext cx="3131780" cy="578882"/>
          </a:xfrm>
          <a:prstGeom prst="wedgeRoundRectCallout">
            <a:avLst>
              <a:gd name="adj1" fmla="val -63294"/>
              <a:gd name="adj2" fmla="val 10351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Déclaration de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b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en nombres réels et de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c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en nombre entier.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Bulle narrative : rectangle à coins arrondis 24">
                <a:extLst>
                  <a:ext uri="{FF2B5EF4-FFF2-40B4-BE49-F238E27FC236}">
                    <a16:creationId xmlns:a16="http://schemas.microsoft.com/office/drawing/2014/main" id="{3D379E1B-E298-4DBF-B57B-3090025C5DD1}"/>
                  </a:ext>
                </a:extLst>
              </p:cNvPr>
              <p:cNvSpPr/>
              <p:nvPr/>
            </p:nvSpPr>
            <p:spPr>
              <a:xfrm>
                <a:off x="4860032" y="2306154"/>
                <a:ext cx="3384376" cy="578882"/>
              </a:xfrm>
              <a:prstGeom prst="wedgeRoundRectCallout">
                <a:avLst>
                  <a:gd name="adj1" fmla="val -66621"/>
                  <a:gd name="adj2" fmla="val 113647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Calcul usuel scientifique, on commence par </a:t>
                </a:r>
                <a:r>
                  <a:rPr lang="fr-FR" sz="1400" dirty="0">
                    <a:latin typeface="Lucida Console" panose="020B0609040504020204" pitchFamily="49" charset="0"/>
                    <a:cs typeface="Segoe UI" panose="020B0502040204020203" pitchFamily="34" charset="0"/>
                  </a:rPr>
                  <a:t>b/a</a:t>
                </a:r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qui vaut donc 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42/4,2 = 0,1</m:t>
                    </m:r>
                  </m:oMath>
                </a14:m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" name="Bulle narrative : rectangle à coins arrondis 24">
                <a:extLst>
                  <a:ext uri="{FF2B5EF4-FFF2-40B4-BE49-F238E27FC236}">
                    <a16:creationId xmlns:a16="http://schemas.microsoft.com/office/drawing/2014/main" id="{3D379E1B-E298-4DBF-B57B-3090025C5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306154"/>
                <a:ext cx="3384376" cy="578882"/>
              </a:xfrm>
              <a:prstGeom prst="wedgeRoundRectCallout">
                <a:avLst>
                  <a:gd name="adj1" fmla="val -66621"/>
                  <a:gd name="adj2" fmla="val 113647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Bulle narrative : rectangle à coins arrondis 25">
                <a:extLst>
                  <a:ext uri="{FF2B5EF4-FFF2-40B4-BE49-F238E27FC236}">
                    <a16:creationId xmlns:a16="http://schemas.microsoft.com/office/drawing/2014/main" id="{1D1CAE78-E6DC-4FEB-BEA4-574DC3F66529}"/>
                  </a:ext>
                </a:extLst>
              </p:cNvPr>
              <p:cNvSpPr/>
              <p:nvPr/>
            </p:nvSpPr>
            <p:spPr>
              <a:xfrm>
                <a:off x="4609306" y="3068375"/>
                <a:ext cx="3384376" cy="340519"/>
              </a:xfrm>
              <a:prstGeom prst="wedgeRoundRectCallout">
                <a:avLst>
                  <a:gd name="adj1" fmla="val -53112"/>
                  <a:gd name="adj2" fmla="val 35325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On y ajoute 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Le résultat vaut donc 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1,1</m:t>
                    </m:r>
                  </m:oMath>
                </a14:m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6" name="Bulle narrative : rectangle à coins arrondis 25">
                <a:extLst>
                  <a:ext uri="{FF2B5EF4-FFF2-40B4-BE49-F238E27FC236}">
                    <a16:creationId xmlns:a16="http://schemas.microsoft.com/office/drawing/2014/main" id="{1D1CAE78-E6DC-4FEB-BEA4-574DC3F66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06" y="3068375"/>
                <a:ext cx="3384376" cy="340519"/>
              </a:xfrm>
              <a:prstGeom prst="wedgeRoundRectCallout">
                <a:avLst>
                  <a:gd name="adj1" fmla="val -53112"/>
                  <a:gd name="adj2" fmla="val 3532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303AB98-8C2A-40F3-AA0B-517BFA25E6B5}"/>
              </a:ext>
            </a:extLst>
          </p:cNvPr>
          <p:cNvSpPr/>
          <p:nvPr/>
        </p:nvSpPr>
        <p:spPr>
          <a:xfrm>
            <a:off x="2631841" y="4396523"/>
            <a:ext cx="4104074" cy="462246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dirty="0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Le </a:t>
            </a:r>
            <a:r>
              <a:rPr lang="fr-FR" sz="1400" dirty="0" err="1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resultat</a:t>
            </a:r>
            <a:r>
              <a:rPr lang="fr-FR" sz="1400" dirty="0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 vaut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Bulle narrative : rectangle à coins arrondis 26">
                <a:extLst>
                  <a:ext uri="{FF2B5EF4-FFF2-40B4-BE49-F238E27FC236}">
                    <a16:creationId xmlns:a16="http://schemas.microsoft.com/office/drawing/2014/main" id="{760EC06A-3803-4CC6-BDC4-291BA2529C44}"/>
                  </a:ext>
                </a:extLst>
              </p:cNvPr>
              <p:cNvSpPr/>
              <p:nvPr/>
            </p:nvSpPr>
            <p:spPr>
              <a:xfrm>
                <a:off x="2483768" y="3849368"/>
                <a:ext cx="4752528" cy="578882"/>
              </a:xfrm>
              <a:prstGeom prst="wedgeRoundRectCallout">
                <a:avLst>
                  <a:gd name="adj1" fmla="val -38147"/>
                  <a:gd name="adj2" fmla="val -109997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On l’affecte à </a:t>
                </a:r>
                <a:r>
                  <a:rPr lang="fr-FR" sz="1400" dirty="0">
                    <a:latin typeface="Lucida Console" panose="020B0609040504020204" pitchFamily="49" charset="0"/>
                    <a:cs typeface="Segoe UI" panose="020B0502040204020203" pitchFamily="34" charset="0"/>
                  </a:rPr>
                  <a:t>c</a:t>
                </a:r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qui est un nombre entier. La valeur est alors convertie en ne conservant que la partie entière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Bulle narrative : rectangle à coins arrondis 26">
                <a:extLst>
                  <a:ext uri="{FF2B5EF4-FFF2-40B4-BE49-F238E27FC236}">
                    <a16:creationId xmlns:a16="http://schemas.microsoft.com/office/drawing/2014/main" id="{760EC06A-3803-4CC6-BDC4-291BA2529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849368"/>
                <a:ext cx="4752528" cy="578882"/>
              </a:xfrm>
              <a:prstGeom prst="wedgeRoundRectCallout">
                <a:avLst>
                  <a:gd name="adj1" fmla="val -38147"/>
                  <a:gd name="adj2" fmla="val -10999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42404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9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35802E-6 L -0.00781 0.15833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79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3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95062E-6 L 0.05312 3.95062E-6 " pathEditMode="relative" rAng="0" ptsTypes="AA">
                                      <p:cBhvr>
                                        <p:cTn id="3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8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95062E-6 L -0.02934 -2.34568E-6 " pathEditMode="relative" rAng="0" ptsTypes="AA">
                                      <p:cBhvr>
                                        <p:cTn id="4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-18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95062E-6 L -0.02378 -4.69136E-6 " pathEditMode="relative" rAng="0" ptsTypes="AA">
                                      <p:cBhvr>
                                        <p:cTn id="6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8" grpId="3" animBg="1"/>
      <p:bldP spid="18" grpId="4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2" grpId="0" animBg="1"/>
      <p:bldP spid="24" grpId="0" animBg="1"/>
      <p:bldP spid="25" grpId="0" animBg="1"/>
      <p:bldP spid="26" grpId="0" animBg="1"/>
      <p:bldP spid="28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F50448-1BFF-477E-A4C2-530A1810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D0B7B9-14C9-438C-ADAC-F2DEC511E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Attention aux types de données !</a:t>
            </a:r>
          </a:p>
          <a:p>
            <a:pPr lvl="1"/>
            <a:r>
              <a:rPr lang="fr-FR" dirty="0"/>
              <a:t>Au niveau d’un opérateur, une conversion automatique s’effectue </a:t>
            </a:r>
          </a:p>
          <a:p>
            <a:pPr lvl="2"/>
            <a:r>
              <a:rPr lang="fr-FR" dirty="0"/>
              <a:t>si les types sont différents</a:t>
            </a:r>
          </a:p>
          <a:p>
            <a:pPr lvl="3"/>
            <a:r>
              <a:rPr lang="fr-FR" dirty="0"/>
              <a:t>se fait de façon à perdre le moins de précision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3C576B-13C6-4CFF-BBC9-AE5B8E07D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AAB355-BEB0-4E64-9B32-8FACEB86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590B39-C4B8-46E0-A1EF-7DAEB9C8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61858E6-7343-4DA1-914E-445ABFB49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Variables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12B9FA9-58DA-4586-A604-6481794621C4}"/>
              </a:ext>
            </a:extLst>
          </p:cNvPr>
          <p:cNvGrpSpPr/>
          <p:nvPr/>
        </p:nvGrpSpPr>
        <p:grpSpPr>
          <a:xfrm>
            <a:off x="2684311" y="2859782"/>
            <a:ext cx="1945962" cy="2056328"/>
            <a:chOff x="2684311" y="2859782"/>
            <a:chExt cx="1945962" cy="2056328"/>
          </a:xfrm>
        </p:grpSpPr>
        <p:sp>
          <p:nvSpPr>
            <p:cNvPr id="9" name="Flèche : bas 8">
              <a:extLst>
                <a:ext uri="{FF2B5EF4-FFF2-40B4-BE49-F238E27FC236}">
                  <a16:creationId xmlns:a16="http://schemas.microsoft.com/office/drawing/2014/main" id="{6D2F8EFA-3461-4750-B540-CC8DB272CF12}"/>
                </a:ext>
              </a:extLst>
            </p:cNvPr>
            <p:cNvSpPr/>
            <p:nvPr/>
          </p:nvSpPr>
          <p:spPr>
            <a:xfrm>
              <a:off x="3359828" y="3271976"/>
              <a:ext cx="602799" cy="1231920"/>
            </a:xfrm>
            <a:prstGeom prst="downArrow">
              <a:avLst>
                <a:gd name="adj1" fmla="val 50000"/>
                <a:gd name="adj2" fmla="val 31038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ode">
              <a:extLst>
                <a:ext uri="{FF2B5EF4-FFF2-40B4-BE49-F238E27FC236}">
                  <a16:creationId xmlns:a16="http://schemas.microsoft.com/office/drawing/2014/main" id="{54D58005-08E6-4702-9FBF-80E911357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814" y="2859782"/>
              <a:ext cx="1362827" cy="412194"/>
            </a:xfrm>
            <a:prstGeom prst="roundRect">
              <a:avLst>
                <a:gd name="adj" fmla="val 18306"/>
              </a:avLst>
            </a:prstGeom>
            <a:solidFill>
              <a:srgbClr val="1E1E1E"/>
            </a:solidFill>
            <a:ln>
              <a:solidFill>
                <a:schemeClr val="bg2"/>
              </a:solidFill>
              <a:headEnd/>
              <a:tailEnd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b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800" b="1" dirty="0">
                  <a:solidFill>
                    <a:srgbClr val="B8D7A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r>
                <a:rPr lang="fr-FR" sz="1800" b="1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/ </a:t>
              </a:r>
              <a:r>
                <a:rPr lang="fr-FR" sz="1800" b="1" dirty="0">
                  <a:solidFill>
                    <a:srgbClr val="B8D7A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  <a:endPara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Bulle narrative : rectangle à coins arrondis 7">
              <a:extLst>
                <a:ext uri="{FF2B5EF4-FFF2-40B4-BE49-F238E27FC236}">
                  <a16:creationId xmlns:a16="http://schemas.microsoft.com/office/drawing/2014/main" id="{4E54B12A-90B7-451B-99F7-B684495CDD64}"/>
                </a:ext>
              </a:extLst>
            </p:cNvPr>
            <p:cNvSpPr/>
            <p:nvPr/>
          </p:nvSpPr>
          <p:spPr>
            <a:xfrm>
              <a:off x="2757376" y="3249240"/>
              <a:ext cx="811195" cy="340519"/>
            </a:xfrm>
            <a:prstGeom prst="wedgeRoundRectCallout">
              <a:avLst>
                <a:gd name="adj1" fmla="val 14648"/>
                <a:gd name="adj2" fmla="val -67697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569CD6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double</a:t>
              </a:r>
            </a:p>
          </p:txBody>
        </p:sp>
        <p:sp>
          <p:nvSpPr>
            <p:cNvPr id="31" name="Bulle narrative : rectangle à coins arrondis 30">
              <a:extLst>
                <a:ext uri="{FF2B5EF4-FFF2-40B4-BE49-F238E27FC236}">
                  <a16:creationId xmlns:a16="http://schemas.microsoft.com/office/drawing/2014/main" id="{9A53465E-AA96-4012-BF88-4FD935BC528C}"/>
                </a:ext>
              </a:extLst>
            </p:cNvPr>
            <p:cNvSpPr/>
            <p:nvPr/>
          </p:nvSpPr>
          <p:spPr>
            <a:xfrm>
              <a:off x="3753884" y="3245909"/>
              <a:ext cx="811195" cy="340519"/>
            </a:xfrm>
            <a:prstGeom prst="wedgeRoundRectCallout">
              <a:avLst>
                <a:gd name="adj1" fmla="val -16641"/>
                <a:gd name="adj2" fmla="val -65663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569CD6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double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8E0721DE-CAC5-4155-A6A7-12782CBDD9E6}"/>
                </a:ext>
              </a:extLst>
            </p:cNvPr>
            <p:cNvSpPr/>
            <p:nvPr/>
          </p:nvSpPr>
          <p:spPr>
            <a:xfrm>
              <a:off x="2684311" y="3668295"/>
              <a:ext cx="1945962" cy="57888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Types identiques</a:t>
              </a:r>
            </a:p>
            <a:p>
              <a:pPr algn="ctr"/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résultat en </a:t>
              </a:r>
              <a:r>
                <a:rPr lang="fr-FR" sz="1400" b="1" dirty="0">
                  <a:solidFill>
                    <a:srgbClr val="569CD6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double</a:t>
              </a:r>
            </a:p>
          </p:txBody>
        </p:sp>
        <p:sp>
          <p:nvSpPr>
            <p:cNvPr id="33" name="code">
              <a:extLst>
                <a:ext uri="{FF2B5EF4-FFF2-40B4-BE49-F238E27FC236}">
                  <a16:creationId xmlns:a16="http://schemas.microsoft.com/office/drawing/2014/main" id="{2BF65573-9485-478B-ACA0-247A8433E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828" y="4503916"/>
              <a:ext cx="602799" cy="412194"/>
            </a:xfrm>
            <a:prstGeom prst="roundRect">
              <a:avLst>
                <a:gd name="adj" fmla="val 18306"/>
              </a:avLst>
            </a:prstGeom>
            <a:solidFill>
              <a:srgbClr val="1E1E1E"/>
            </a:solidFill>
            <a:ln>
              <a:solidFill>
                <a:schemeClr val="bg2"/>
              </a:solidFill>
              <a:headEnd/>
              <a:tailEnd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b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800" b="1" dirty="0">
                  <a:solidFill>
                    <a:srgbClr val="B8D7A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9494DF6-D19A-4946-B46C-4D7858A7AF60}"/>
              </a:ext>
            </a:extLst>
          </p:cNvPr>
          <p:cNvGrpSpPr/>
          <p:nvPr/>
        </p:nvGrpSpPr>
        <p:grpSpPr>
          <a:xfrm>
            <a:off x="4910725" y="2859782"/>
            <a:ext cx="1777589" cy="2056328"/>
            <a:chOff x="4790287" y="2859782"/>
            <a:chExt cx="1777589" cy="2056328"/>
          </a:xfrm>
        </p:grpSpPr>
        <p:sp>
          <p:nvSpPr>
            <p:cNvPr id="46" name="Flèche : bas 45">
              <a:extLst>
                <a:ext uri="{FF2B5EF4-FFF2-40B4-BE49-F238E27FC236}">
                  <a16:creationId xmlns:a16="http://schemas.microsoft.com/office/drawing/2014/main" id="{66DFDAA4-0121-4835-89A4-29D64134F42D}"/>
                </a:ext>
              </a:extLst>
            </p:cNvPr>
            <p:cNvSpPr/>
            <p:nvPr/>
          </p:nvSpPr>
          <p:spPr>
            <a:xfrm>
              <a:off x="5392739" y="3271976"/>
              <a:ext cx="602799" cy="1231920"/>
            </a:xfrm>
            <a:prstGeom prst="downArrow">
              <a:avLst>
                <a:gd name="adj1" fmla="val 50000"/>
                <a:gd name="adj2" fmla="val 31038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code">
              <a:extLst>
                <a:ext uri="{FF2B5EF4-FFF2-40B4-BE49-F238E27FC236}">
                  <a16:creationId xmlns:a16="http://schemas.microsoft.com/office/drawing/2014/main" id="{101ED8FE-7E13-4E4A-9012-D441C5A46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725" y="2859782"/>
              <a:ext cx="1362827" cy="412194"/>
            </a:xfrm>
            <a:prstGeom prst="roundRect">
              <a:avLst>
                <a:gd name="adj" fmla="val 18306"/>
              </a:avLst>
            </a:prstGeom>
            <a:solidFill>
              <a:srgbClr val="1E1E1E"/>
            </a:solidFill>
            <a:ln>
              <a:solidFill>
                <a:schemeClr val="bg2"/>
              </a:solidFill>
              <a:headEnd/>
              <a:tailEnd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b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800" b="1" dirty="0">
                  <a:solidFill>
                    <a:srgbClr val="B8D7A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r>
                <a:rPr lang="fr-FR" sz="1800" b="1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/ </a:t>
              </a:r>
              <a:r>
                <a:rPr lang="fr-FR" sz="1800" b="1" dirty="0">
                  <a:solidFill>
                    <a:srgbClr val="B8D7A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Bulle narrative : rectangle à coins arrondis 47">
              <a:extLst>
                <a:ext uri="{FF2B5EF4-FFF2-40B4-BE49-F238E27FC236}">
                  <a16:creationId xmlns:a16="http://schemas.microsoft.com/office/drawing/2014/main" id="{16415795-0059-478E-8065-BD76E8593BDB}"/>
                </a:ext>
              </a:extLst>
            </p:cNvPr>
            <p:cNvSpPr/>
            <p:nvPr/>
          </p:nvSpPr>
          <p:spPr>
            <a:xfrm>
              <a:off x="4790287" y="3249240"/>
              <a:ext cx="811195" cy="340519"/>
            </a:xfrm>
            <a:prstGeom prst="wedgeRoundRectCallout">
              <a:avLst>
                <a:gd name="adj1" fmla="val 31556"/>
                <a:gd name="adj2" fmla="val -67697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400" b="1" dirty="0">
                  <a:solidFill>
                    <a:srgbClr val="569CD6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double</a:t>
              </a:r>
            </a:p>
          </p:txBody>
        </p:sp>
        <p:sp>
          <p:nvSpPr>
            <p:cNvPr id="49" name="Bulle narrative : rectangle à coins arrondis 48">
              <a:extLst>
                <a:ext uri="{FF2B5EF4-FFF2-40B4-BE49-F238E27FC236}">
                  <a16:creationId xmlns:a16="http://schemas.microsoft.com/office/drawing/2014/main" id="{F430F0C9-8030-4A06-91F4-CDA23BAD8D94}"/>
                </a:ext>
              </a:extLst>
            </p:cNvPr>
            <p:cNvSpPr/>
            <p:nvPr/>
          </p:nvSpPr>
          <p:spPr>
            <a:xfrm>
              <a:off x="5934637" y="3245909"/>
              <a:ext cx="515512" cy="340519"/>
            </a:xfrm>
            <a:prstGeom prst="wedgeRoundRectCallout">
              <a:avLst>
                <a:gd name="adj1" fmla="val -24032"/>
                <a:gd name="adj2" fmla="val -67901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srgbClr val="569CD6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int</a:t>
              </a:r>
              <a:endParaRPr lang="fr-FR" sz="1400" b="1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0DC92DB8-4F7F-4109-8E3A-C10D0A1D7F55}"/>
                </a:ext>
              </a:extLst>
            </p:cNvPr>
            <p:cNvSpPr/>
            <p:nvPr/>
          </p:nvSpPr>
          <p:spPr>
            <a:xfrm>
              <a:off x="4812531" y="3668295"/>
              <a:ext cx="1755345" cy="57888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Types différents</a:t>
              </a:r>
            </a:p>
            <a:p>
              <a:pPr algn="ctr"/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fr-FR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conv</a:t>
              </a:r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 en </a:t>
              </a:r>
              <a:r>
                <a:rPr lang="fr-FR" sz="1400" b="1" dirty="0">
                  <a:solidFill>
                    <a:srgbClr val="569CD6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double</a:t>
              </a:r>
            </a:p>
          </p:txBody>
        </p:sp>
        <p:sp>
          <p:nvSpPr>
            <p:cNvPr id="51" name="code">
              <a:extLst>
                <a:ext uri="{FF2B5EF4-FFF2-40B4-BE49-F238E27FC236}">
                  <a16:creationId xmlns:a16="http://schemas.microsoft.com/office/drawing/2014/main" id="{D0F70A59-A973-4522-B025-E9DF390D9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2739" y="4503916"/>
              <a:ext cx="602799" cy="412194"/>
            </a:xfrm>
            <a:prstGeom prst="roundRect">
              <a:avLst>
                <a:gd name="adj" fmla="val 18306"/>
              </a:avLst>
            </a:prstGeom>
            <a:solidFill>
              <a:srgbClr val="1E1E1E"/>
            </a:solidFill>
            <a:ln>
              <a:solidFill>
                <a:schemeClr val="bg2"/>
              </a:solidFill>
              <a:headEnd/>
              <a:tailEnd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b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800" b="1" dirty="0">
                  <a:solidFill>
                    <a:srgbClr val="B8D7A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82580B1-6EE7-4BEB-B538-3E80D3A514F2}"/>
              </a:ext>
            </a:extLst>
          </p:cNvPr>
          <p:cNvGrpSpPr/>
          <p:nvPr/>
        </p:nvGrpSpPr>
        <p:grpSpPr>
          <a:xfrm>
            <a:off x="6968766" y="2859782"/>
            <a:ext cx="1639153" cy="2056328"/>
            <a:chOff x="6968766" y="2859782"/>
            <a:chExt cx="1639153" cy="2056328"/>
          </a:xfrm>
        </p:grpSpPr>
        <p:sp>
          <p:nvSpPr>
            <p:cNvPr id="52" name="Flèche : bas 51">
              <a:extLst>
                <a:ext uri="{FF2B5EF4-FFF2-40B4-BE49-F238E27FC236}">
                  <a16:creationId xmlns:a16="http://schemas.microsoft.com/office/drawing/2014/main" id="{CE64F43F-1E35-49CD-A175-2A37D386CF06}"/>
                </a:ext>
              </a:extLst>
            </p:cNvPr>
            <p:cNvSpPr/>
            <p:nvPr/>
          </p:nvSpPr>
          <p:spPr>
            <a:xfrm>
              <a:off x="7490879" y="3271976"/>
              <a:ext cx="602799" cy="1231920"/>
            </a:xfrm>
            <a:prstGeom prst="downArrow">
              <a:avLst>
                <a:gd name="adj1" fmla="val 50000"/>
                <a:gd name="adj2" fmla="val 31038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code">
              <a:extLst>
                <a:ext uri="{FF2B5EF4-FFF2-40B4-BE49-F238E27FC236}">
                  <a16:creationId xmlns:a16="http://schemas.microsoft.com/office/drawing/2014/main" id="{E0812A3B-237C-42B1-9C58-B79543E8B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865" y="2859782"/>
              <a:ext cx="1362827" cy="412194"/>
            </a:xfrm>
            <a:prstGeom prst="roundRect">
              <a:avLst>
                <a:gd name="adj" fmla="val 18306"/>
              </a:avLst>
            </a:prstGeom>
            <a:solidFill>
              <a:srgbClr val="1E1E1E"/>
            </a:solidFill>
            <a:ln>
              <a:solidFill>
                <a:schemeClr val="bg2"/>
              </a:solidFill>
              <a:headEnd/>
              <a:tailEnd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b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800" b="1" dirty="0">
                  <a:solidFill>
                    <a:srgbClr val="B8D7A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fr-FR" sz="1800" b="1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/ </a:t>
              </a:r>
              <a:r>
                <a:rPr lang="fr-FR" sz="1800" b="1" dirty="0">
                  <a:solidFill>
                    <a:srgbClr val="B8D7A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Bulle narrative : rectangle à coins arrondis 53">
              <a:extLst>
                <a:ext uri="{FF2B5EF4-FFF2-40B4-BE49-F238E27FC236}">
                  <a16:creationId xmlns:a16="http://schemas.microsoft.com/office/drawing/2014/main" id="{093BEFE2-933F-4293-99DC-502511A6A16A}"/>
                </a:ext>
              </a:extLst>
            </p:cNvPr>
            <p:cNvSpPr/>
            <p:nvPr/>
          </p:nvSpPr>
          <p:spPr>
            <a:xfrm>
              <a:off x="7036269" y="3249240"/>
              <a:ext cx="515512" cy="340519"/>
            </a:xfrm>
            <a:prstGeom prst="wedgeRoundRectCallout">
              <a:avLst>
                <a:gd name="adj1" fmla="val 42733"/>
                <a:gd name="adj2" fmla="val -72173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srgbClr val="569CD6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int</a:t>
              </a:r>
              <a:endParaRPr lang="fr-FR" sz="1400" b="1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Bulle narrative : rectangle à coins arrondis 54">
              <a:extLst>
                <a:ext uri="{FF2B5EF4-FFF2-40B4-BE49-F238E27FC236}">
                  <a16:creationId xmlns:a16="http://schemas.microsoft.com/office/drawing/2014/main" id="{CBCF6564-4F07-49F0-B99E-966F6FDFBF9D}"/>
                </a:ext>
              </a:extLst>
            </p:cNvPr>
            <p:cNvSpPr/>
            <p:nvPr/>
          </p:nvSpPr>
          <p:spPr>
            <a:xfrm>
              <a:off x="8032777" y="3245909"/>
              <a:ext cx="515512" cy="340519"/>
            </a:xfrm>
            <a:prstGeom prst="wedgeRoundRectCallout">
              <a:avLst>
                <a:gd name="adj1" fmla="val -47682"/>
                <a:gd name="adj2" fmla="val -70138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400" b="1" dirty="0" err="1">
                  <a:solidFill>
                    <a:srgbClr val="569CD6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int</a:t>
              </a:r>
              <a:endParaRPr lang="fr-FR" sz="1400" b="1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3C2E0E53-E5C4-4387-9201-5A3EB6C2FA8D}"/>
                </a:ext>
              </a:extLst>
            </p:cNvPr>
            <p:cNvSpPr/>
            <p:nvPr/>
          </p:nvSpPr>
          <p:spPr>
            <a:xfrm>
              <a:off x="6968766" y="3668295"/>
              <a:ext cx="1639153" cy="57888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Types identiques</a:t>
              </a:r>
            </a:p>
            <a:p>
              <a:pPr algn="ctr"/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fr-F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résultat en </a:t>
              </a:r>
              <a:r>
                <a:rPr lang="fr-FR" sz="1400" b="1" dirty="0" err="1">
                  <a:solidFill>
                    <a:srgbClr val="569CD6"/>
                  </a:solidFill>
                  <a:latin typeface="Consolas" panose="020B0609020204030204" pitchFamily="49" charset="0"/>
                  <a:cs typeface="Times New Roman" panose="02020603050405020304" pitchFamily="18" charset="0"/>
                </a:rPr>
                <a:t>int</a:t>
              </a:r>
              <a:endParaRPr lang="fr-FR" sz="1400" b="1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code">
              <a:extLst>
                <a:ext uri="{FF2B5EF4-FFF2-40B4-BE49-F238E27FC236}">
                  <a16:creationId xmlns:a16="http://schemas.microsoft.com/office/drawing/2014/main" id="{268B21D8-52FB-46EE-96D6-0EE55DDF3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0879" y="4503916"/>
              <a:ext cx="602799" cy="412194"/>
            </a:xfrm>
            <a:prstGeom prst="roundRect">
              <a:avLst>
                <a:gd name="adj" fmla="val 18306"/>
              </a:avLst>
            </a:prstGeom>
            <a:solidFill>
              <a:srgbClr val="1E1E1E"/>
            </a:solidFill>
            <a:ln>
              <a:solidFill>
                <a:schemeClr val="bg2"/>
              </a:solidFill>
              <a:headEnd/>
              <a:tailEnd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b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800" b="1" dirty="0">
                  <a:solidFill>
                    <a:srgbClr val="B8D7A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Image 14" descr="Taffy Cat - Ahh !">
            <a:extLst>
              <a:ext uri="{FF2B5EF4-FFF2-40B4-BE49-F238E27FC236}">
                <a16:creationId xmlns:a16="http://schemas.microsoft.com/office/drawing/2014/main" id="{2E29667B-8913-437C-8FC1-4162DB592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77" y="3957736"/>
            <a:ext cx="1362827" cy="13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82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564198-4DEF-4007-AB3F-DBA970F8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114007-D08A-4BA5-B985-0924F403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Fonctions mathématiques</a:t>
            </a:r>
          </a:p>
          <a:p>
            <a:pPr lvl="1"/>
            <a:r>
              <a:rPr lang="fr-FR" dirty="0"/>
              <a:t>Dans la bibliothèque 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</a:t>
            </a:r>
            <a:r>
              <a:rPr lang="fr-FR" b="1" dirty="0" err="1">
                <a:solidFill>
                  <a:srgbClr val="D69D8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cmath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9432EC-72D7-4F0C-BA90-67C074CFF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2D7298-3B66-4BE3-AFB0-2AE670350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B7B372-A4C5-4E38-890E-C86C0825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7286AE6-731C-44D4-B8C7-64D90DD682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Variables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6825819A-FCDE-4E4A-8237-56881ADCC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961" y="1982064"/>
            <a:ext cx="4237057" cy="2330648"/>
          </a:xfrm>
          <a:prstGeom prst="roundRect">
            <a:avLst>
              <a:gd name="adj" fmla="val 195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8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8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cmath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3.1415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8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73163-D044-4BD7-AC1F-05CFB9689C6D}"/>
              </a:ext>
            </a:extLst>
          </p:cNvPr>
          <p:cNvSpPr/>
          <p:nvPr/>
        </p:nvSpPr>
        <p:spPr>
          <a:xfrm>
            <a:off x="5439868" y="3441128"/>
            <a:ext cx="2089615" cy="28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de">
            <a:extLst>
              <a:ext uri="{FF2B5EF4-FFF2-40B4-BE49-F238E27FC236}">
                <a16:creationId xmlns:a16="http://schemas.microsoft.com/office/drawing/2014/main" id="{6C0C8F10-13E0-4D39-8E52-530C7BBCF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671" y="1982064"/>
            <a:ext cx="4237057" cy="2330648"/>
          </a:xfrm>
          <a:prstGeom prst="roundRect">
            <a:avLst>
              <a:gd name="adj" fmla="val 1959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8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8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cmath</a:t>
            </a:r>
            <a:r>
              <a:rPr lang="fr-FR" sz="18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8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3.1415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8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Bulle narrative : rectangle à coins arrondis 10">
                <a:extLst>
                  <a:ext uri="{FF2B5EF4-FFF2-40B4-BE49-F238E27FC236}">
                    <a16:creationId xmlns:a16="http://schemas.microsoft.com/office/drawing/2014/main" id="{72578ACF-C39C-4D2D-9A2E-414E17CC8355}"/>
                  </a:ext>
                </a:extLst>
              </p:cNvPr>
              <p:cNvSpPr/>
              <p:nvPr/>
            </p:nvSpPr>
            <p:spPr>
              <a:xfrm>
                <a:off x="6262436" y="2929159"/>
                <a:ext cx="1348290" cy="340519"/>
              </a:xfrm>
              <a:prstGeom prst="wedgeRoundRectCallout">
                <a:avLst>
                  <a:gd name="adj1" fmla="val -38434"/>
                  <a:gd name="adj2" fmla="val 108941"/>
                  <a:gd name="adj3" fmla="val 16667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Affichera </a:t>
                </a:r>
                <a14:m>
                  <m:oMath xmlns:m="http://schemas.openxmlformats.org/officeDocument/2006/math">
                    <m:r>
                      <a:rPr lang="fr-FR" sz="14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−1</m:t>
                    </m:r>
                  </m:oMath>
                </a14:m>
                <a:r>
                  <a:rPr lang="fr-FR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Bulle narrative : rectangle à coins arrondis 10">
                <a:extLst>
                  <a:ext uri="{FF2B5EF4-FFF2-40B4-BE49-F238E27FC236}">
                    <a16:creationId xmlns:a16="http://schemas.microsoft.com/office/drawing/2014/main" id="{72578ACF-C39C-4D2D-9A2E-414E17CC8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436" y="2929159"/>
                <a:ext cx="1348290" cy="340519"/>
              </a:xfrm>
              <a:prstGeom prst="wedgeRoundRectCallout">
                <a:avLst>
                  <a:gd name="adj1" fmla="val -38434"/>
                  <a:gd name="adj2" fmla="val 108941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9496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7CAA6-689D-44B0-9C74-5D9CC1F6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7F376EE-3506-4DE3-8596-D169D82BF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Revenons sur la valeur de pi :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3,1415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Si votre code l’utilise souvent :</a:t>
                </a:r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r>
                  <a:rPr lang="fr-FR" dirty="0"/>
                  <a:t>Pour éviter ce problème</a:t>
                </a:r>
              </a:p>
              <a:p>
                <a:pPr lvl="2"/>
                <a:r>
                  <a:rPr lang="fr-FR" dirty="0"/>
                  <a:t>Il faudrait stocker la valeur 3,1415 dans une variable</a:t>
                </a:r>
              </a:p>
              <a:p>
                <a:pPr lvl="2"/>
                <a:r>
                  <a:rPr lang="fr-FR" dirty="0"/>
                  <a:t>Ce serait bien que cette variable ne puisse pas changer de valeur</a:t>
                </a:r>
              </a:p>
              <a:p>
                <a:pPr lvl="2"/>
                <a:r>
                  <a:rPr lang="fr-FR" dirty="0"/>
                  <a:t>C’est le rôle des </a:t>
                </a:r>
                <a:r>
                  <a:rPr lang="fr-FR" b="1" dirty="0">
                    <a:solidFill>
                      <a:schemeClr val="accent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constantes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7F376EE-3506-4DE3-8596-D169D82BF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C0E753-3A42-4016-BF19-7428BB39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5D2C03-E35F-46C8-9FFD-80843ACC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000741-52A7-40F1-AED4-D03F4181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61D6699-3DF4-475C-8C7F-5DA94A8028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dirty="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 dirty="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 dirty="0" err="1">
                <a:solidFill>
                  <a:srgbClr val="2F4E6C"/>
                </a:solidFill>
              </a:rPr>
              <a:t>Editeur</a:t>
            </a:r>
            <a:r>
              <a:rPr lang="fr-FR" sz="1000" dirty="0">
                <a:solidFill>
                  <a:srgbClr val="2F4E6C"/>
                </a:solidFill>
              </a:rPr>
              <a:t> de code</a:t>
            </a:r>
          </a:p>
          <a:p>
            <a:pPr lvl="2"/>
            <a:r>
              <a:rPr lang="fr-FR" sz="1000" dirty="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Variables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Expressions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Entrées-sorties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AB4C3B9D-801F-4DDF-BDB8-4866542E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961" y="1851670"/>
            <a:ext cx="3642327" cy="1180862"/>
          </a:xfrm>
          <a:prstGeom prst="roundRect">
            <a:avLst>
              <a:gd name="adj" fmla="val 195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3.1415 3.1415 3.1415 3.1415 3.1415 3.1415 3.1415 3.1415 3.1415 3.1415 3.1415 3.1415 3.1415 3.1415 3.1415 3.7415 3.1415 3.1415 3.1415 3.1415 3.1415 3.1415 3.1415 3.1415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AA8251-4C51-4718-9EA1-C50CEEF16213}"/>
              </a:ext>
            </a:extLst>
          </p:cNvPr>
          <p:cNvSpPr/>
          <p:nvPr/>
        </p:nvSpPr>
        <p:spPr>
          <a:xfrm>
            <a:off x="3563888" y="2571750"/>
            <a:ext cx="688072" cy="2019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de">
            <a:extLst>
              <a:ext uri="{FF2B5EF4-FFF2-40B4-BE49-F238E27FC236}">
                <a16:creationId xmlns:a16="http://schemas.microsoft.com/office/drawing/2014/main" id="{1C7A7D86-28B9-4C86-A760-0D42B9CF2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671" y="1851670"/>
            <a:ext cx="3644617" cy="1180862"/>
          </a:xfrm>
          <a:prstGeom prst="roundRect">
            <a:avLst>
              <a:gd name="adj" fmla="val 1959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3.1415 3.1415 3.1415 3.1415 3.1415 3.1415 3.1415 3.1415 3.1415 3.1415 3.1415 3.1415 3.1415 3.1415 3.1415 3.7415 3.1415 3.1415 3.1415 3.1415 3.1415 3.1415 3.1415 3.1415 3.1415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Bulle narrative : rectangle à coins arrondis 10">
            <a:extLst>
              <a:ext uri="{FF2B5EF4-FFF2-40B4-BE49-F238E27FC236}">
                <a16:creationId xmlns:a16="http://schemas.microsoft.com/office/drawing/2014/main" id="{1D92131B-AA6E-4C10-9846-4DD3F3CE34C5}"/>
              </a:ext>
            </a:extLst>
          </p:cNvPr>
          <p:cNvSpPr/>
          <p:nvPr/>
        </p:nvSpPr>
        <p:spPr>
          <a:xfrm>
            <a:off x="2712571" y="2328396"/>
            <a:ext cx="674942" cy="340519"/>
          </a:xfrm>
          <a:prstGeom prst="wedgeRoundRectCallout">
            <a:avLst>
              <a:gd name="adj1" fmla="val 74476"/>
              <a:gd name="adj2" fmla="val 4404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b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Bug !</a:t>
            </a:r>
          </a:p>
        </p:txBody>
      </p:sp>
    </p:spTree>
    <p:extLst>
      <p:ext uri="{BB962C8B-B14F-4D97-AF65-F5344CB8AC3E}">
        <p14:creationId xmlns:p14="http://schemas.microsoft.com/office/powerpoint/2010/main" val="40089891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8F49B8-3B25-46B8-8AEE-DD99DFB1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Constantes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A63C69-FDF3-4A04-9595-C379D41AD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Déclaration d’une constante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E0CA91-E690-49F6-9E25-C5378D99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D84EE9-CB6B-41DD-8727-4437E963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A8D71D-B7C6-463F-8990-5BAB1FF9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46</a:t>
            </a:fld>
            <a:endParaRPr lang="fr-FR" dirty="0"/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DCA33D51-F4D0-4B07-B8AC-0AFA44BD6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509" y="1540014"/>
            <a:ext cx="3350597" cy="372904"/>
          </a:xfrm>
          <a:prstGeom prst="roundRect">
            <a:avLst>
              <a:gd name="adj" fmla="val 16263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pi = </a:t>
            </a:r>
            <a:r>
              <a:rPr lang="fr-FR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3.1415</a:t>
            </a:r>
            <a:r>
              <a:rPr lang="fr-FR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7D9DADA-60EC-4ADF-99DE-825BD0A463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Expressions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32D9A-B940-4CEA-97C0-EAD673C26CD7}"/>
              </a:ext>
            </a:extLst>
          </p:cNvPr>
          <p:cNvSpPr/>
          <p:nvPr/>
        </p:nvSpPr>
        <p:spPr>
          <a:xfrm>
            <a:off x="4644008" y="1539994"/>
            <a:ext cx="1224136" cy="3729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A30401-3692-421A-BCEA-23385841CF42}"/>
              </a:ext>
            </a:extLst>
          </p:cNvPr>
          <p:cNvSpPr/>
          <p:nvPr/>
        </p:nvSpPr>
        <p:spPr>
          <a:xfrm>
            <a:off x="5868144" y="1540014"/>
            <a:ext cx="1224136" cy="3729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07174-1475-45AA-A2EA-6A0C761939A9}"/>
              </a:ext>
            </a:extLst>
          </p:cNvPr>
          <p:cNvSpPr/>
          <p:nvPr/>
        </p:nvSpPr>
        <p:spPr>
          <a:xfrm>
            <a:off x="3920447" y="1540014"/>
            <a:ext cx="723561" cy="3729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de">
            <a:extLst>
              <a:ext uri="{FF2B5EF4-FFF2-40B4-BE49-F238E27FC236}">
                <a16:creationId xmlns:a16="http://schemas.microsoft.com/office/drawing/2014/main" id="{554DC107-2070-4AD7-B0AA-52724FF6D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509" y="1540014"/>
            <a:ext cx="3350597" cy="372904"/>
          </a:xfrm>
          <a:prstGeom prst="roundRect">
            <a:avLst>
              <a:gd name="adj" fmla="val 16263"/>
            </a:avLst>
          </a:prstGeom>
          <a:noFill/>
          <a:ln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pi = </a:t>
            </a:r>
            <a:r>
              <a:rPr lang="fr-FR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3.1415</a:t>
            </a:r>
            <a:r>
              <a:rPr lang="fr-FR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161B7EE2-1980-4B09-AE9E-904021AD2A29}"/>
              </a:ext>
            </a:extLst>
          </p:cNvPr>
          <p:cNvSpPr/>
          <p:nvPr/>
        </p:nvSpPr>
        <p:spPr>
          <a:xfrm>
            <a:off x="4499992" y="2069069"/>
            <a:ext cx="1656184" cy="578882"/>
          </a:xfrm>
          <a:prstGeom prst="wedgeRoundRectCallout">
            <a:avLst>
              <a:gd name="adj1" fmla="val -5271"/>
              <a:gd name="adj2" fmla="val -8986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Déclarée comme une variable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E3A21B51-0BB5-481A-B492-7EB56724298D}"/>
              </a:ext>
            </a:extLst>
          </p:cNvPr>
          <p:cNvSpPr/>
          <p:nvPr/>
        </p:nvSpPr>
        <p:spPr>
          <a:xfrm>
            <a:off x="6265168" y="2069069"/>
            <a:ext cx="1891950" cy="578882"/>
          </a:xfrm>
          <a:prstGeom prst="wedgeRoundRectCallout">
            <a:avLst>
              <a:gd name="adj1" fmla="val -36651"/>
              <a:gd name="adj2" fmla="val -8492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Initialisée à sa création</a:t>
            </a:r>
          </a:p>
        </p:txBody>
      </p:sp>
      <p:sp>
        <p:nvSpPr>
          <p:cNvPr id="15" name="Bulle narrative : rectangle à coins arrondis 14">
            <a:extLst>
              <a:ext uri="{FF2B5EF4-FFF2-40B4-BE49-F238E27FC236}">
                <a16:creationId xmlns:a16="http://schemas.microsoft.com/office/drawing/2014/main" id="{C8B117FA-799F-45B7-8606-6C0A800FC5AC}"/>
              </a:ext>
            </a:extLst>
          </p:cNvPr>
          <p:cNvSpPr/>
          <p:nvPr/>
        </p:nvSpPr>
        <p:spPr>
          <a:xfrm>
            <a:off x="2792030" y="2069069"/>
            <a:ext cx="1596469" cy="578882"/>
          </a:xfrm>
          <a:prstGeom prst="wedgeRoundRectCallout">
            <a:avLst>
              <a:gd name="adj1" fmla="val 41232"/>
              <a:gd name="adj2" fmla="val -8948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Précédée du mot clé </a:t>
            </a:r>
            <a:r>
              <a:rPr lang="fr-FR" sz="1400" dirty="0" err="1">
                <a:latin typeface="Lucida Console" panose="020B0609040504020204" pitchFamily="49" charset="0"/>
                <a:cs typeface="Segoe UI" panose="020B0502040204020203" pitchFamily="34" charset="0"/>
              </a:rPr>
              <a:t>const</a:t>
            </a:r>
            <a:endParaRPr lang="fr-FR" sz="1400" dirty="0"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  <p:sp>
        <p:nvSpPr>
          <p:cNvPr id="16" name="code">
            <a:extLst>
              <a:ext uri="{FF2B5EF4-FFF2-40B4-BE49-F238E27FC236}">
                <a16:creationId xmlns:a16="http://schemas.microsoft.com/office/drawing/2014/main" id="{6049B9FF-A0B2-483B-BA65-5BBF91CDC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067" y="2804142"/>
            <a:ext cx="2967479" cy="2050971"/>
          </a:xfrm>
          <a:prstGeom prst="roundRect">
            <a:avLst>
              <a:gd name="adj" fmla="val 195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4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4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sz="14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4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4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cmath</a:t>
            </a:r>
            <a:r>
              <a:rPr lang="fr-FR" sz="14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const</a:t>
            </a:r>
            <a:r>
              <a:rPr lang="fr-FR" sz="1400" b="1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double 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 =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3.1415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5D77FB-541B-47C9-A1F7-2BA12D9D1540}"/>
              </a:ext>
            </a:extLst>
          </p:cNvPr>
          <p:cNvSpPr/>
          <p:nvPr/>
        </p:nvSpPr>
        <p:spPr>
          <a:xfrm>
            <a:off x="4025067" y="3955142"/>
            <a:ext cx="2967478" cy="21602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ode">
            <a:extLst>
              <a:ext uri="{FF2B5EF4-FFF2-40B4-BE49-F238E27FC236}">
                <a16:creationId xmlns:a16="http://schemas.microsoft.com/office/drawing/2014/main" id="{D4AAAFA6-5F30-4DC0-B5A4-C33A438FA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067" y="2804142"/>
            <a:ext cx="2967479" cy="2050971"/>
          </a:xfrm>
          <a:prstGeom prst="roundRect">
            <a:avLst>
              <a:gd name="adj" fmla="val 1959"/>
            </a:avLst>
          </a:prstGeom>
          <a:noFill/>
          <a:ln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4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4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sz="14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4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40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cmath</a:t>
            </a:r>
            <a:r>
              <a:rPr lang="fr-FR" sz="140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const</a:t>
            </a:r>
            <a:r>
              <a:rPr lang="fr-FR" sz="1400" b="1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double 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 =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3.1415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31480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82716E-6 L 0.13386 -3.82716E-6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82716E-6 L -0.2401 -3.82716E-6 " pathEditMode="relative" rAng="0" ptsTypes="AA"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4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1" grpId="3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9D5715-BD4C-4BCA-AC83-D58D8CBC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Entrées – sorties du programme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6863B1-393F-4045-9F43-B71BAC726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Revenons sur </a:t>
            </a:r>
            <a:r>
              <a:rPr lang="fr-FR" sz="24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240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sz="24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fr-FR" dirty="0"/>
              <a:t> : input - entrée</a:t>
            </a:r>
          </a:p>
          <a:p>
            <a:pPr lvl="1"/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</a:t>
            </a:r>
            <a:r>
              <a:rPr lang="fr-FR" dirty="0"/>
              <a:t> : output - sortie</a:t>
            </a:r>
          </a:p>
          <a:p>
            <a:pPr lvl="1"/>
            <a:r>
              <a:rPr lang="fr-FR" b="1" dirty="0" err="1">
                <a:solidFill>
                  <a:srgbClr val="D69D8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stream</a:t>
            </a:r>
            <a:r>
              <a:rPr lang="fr-FR" dirty="0"/>
              <a:t> - flux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9B05FA-FE33-4887-998E-EE3F9EE50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E401D7-9C15-46C0-BAFC-12A1C29B8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A42775-3D46-4FC2-90D5-A3EF418B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47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3724F09-73E1-4009-B53A-B02E80E2E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 dirty="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 dirty="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 dirty="0" err="1">
                <a:solidFill>
                  <a:srgbClr val="2F4E6C"/>
                </a:solidFill>
              </a:rPr>
              <a:t>Editeur</a:t>
            </a:r>
            <a:r>
              <a:rPr lang="fr-FR" sz="1000" dirty="0">
                <a:solidFill>
                  <a:srgbClr val="2F4E6C"/>
                </a:solidFill>
              </a:rPr>
              <a:t> de code</a:t>
            </a:r>
          </a:p>
          <a:p>
            <a:pPr lvl="2"/>
            <a:r>
              <a:rPr lang="fr-FR" sz="1000" dirty="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Variables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Expressions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Constantes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Entrées-sorties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C43A5871-0EAB-4DA7-B55E-22A5E211B4CF}"/>
              </a:ext>
            </a:extLst>
          </p:cNvPr>
          <p:cNvSpPr/>
          <p:nvPr/>
        </p:nvSpPr>
        <p:spPr>
          <a:xfrm>
            <a:off x="6608375" y="2931790"/>
            <a:ext cx="1730980" cy="57606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Flux de sortie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1A838-A23A-4B81-B7F6-BC801CC1C26C}"/>
              </a:ext>
            </a:extLst>
          </p:cNvPr>
          <p:cNvSpPr/>
          <p:nvPr/>
        </p:nvSpPr>
        <p:spPr>
          <a:xfrm>
            <a:off x="4772710" y="2715766"/>
            <a:ext cx="1730980" cy="10081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Programme</a:t>
            </a:r>
            <a:b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b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Traitements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DDF31B9-DD67-4ED9-A832-494F4BDE6A04}"/>
              </a:ext>
            </a:extLst>
          </p:cNvPr>
          <p:cNvSpPr/>
          <p:nvPr/>
        </p:nvSpPr>
        <p:spPr>
          <a:xfrm>
            <a:off x="2930237" y="2931790"/>
            <a:ext cx="1730980" cy="57606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Flux d’entrée</a:t>
            </a:r>
          </a:p>
        </p:txBody>
      </p:sp>
      <p:sp>
        <p:nvSpPr>
          <p:cNvPr id="12" name="Bulle narrative : rectangle à coins arrondis 11">
            <a:extLst>
              <a:ext uri="{FF2B5EF4-FFF2-40B4-BE49-F238E27FC236}">
                <a16:creationId xmlns:a16="http://schemas.microsoft.com/office/drawing/2014/main" id="{F71904CA-7292-48E3-B363-0F411D5EFE15}"/>
              </a:ext>
            </a:extLst>
          </p:cNvPr>
          <p:cNvSpPr/>
          <p:nvPr/>
        </p:nvSpPr>
        <p:spPr>
          <a:xfrm>
            <a:off x="7000298" y="3723878"/>
            <a:ext cx="1447608" cy="612648"/>
          </a:xfrm>
          <a:prstGeom prst="wedgeRoundRectCallout">
            <a:avLst>
              <a:gd name="adj1" fmla="val -36252"/>
              <a:gd name="adj2" fmla="val -11143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On connait </a:t>
            </a:r>
            <a:r>
              <a:rPr lang="fr-FR" dirty="0">
                <a:latin typeface="Lucida Console" panose="020B0609040504020204" pitchFamily="49" charset="0"/>
                <a:cs typeface="Segoe UI" panose="020B0502040204020203" pitchFamily="34" charset="0"/>
              </a:rPr>
              <a:t>cout</a:t>
            </a: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45FC758F-9103-4207-A339-87A1E5C7254B}"/>
              </a:ext>
            </a:extLst>
          </p:cNvPr>
          <p:cNvSpPr/>
          <p:nvPr/>
        </p:nvSpPr>
        <p:spPr>
          <a:xfrm>
            <a:off x="3111398" y="3719356"/>
            <a:ext cx="1447608" cy="612648"/>
          </a:xfrm>
          <a:prstGeom prst="wedgeRoundRectCallout">
            <a:avLst>
              <a:gd name="adj1" fmla="val -6907"/>
              <a:gd name="adj2" fmla="val -11495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Il y a ici </a:t>
            </a:r>
            <a:r>
              <a:rPr lang="fr-FR" dirty="0" err="1">
                <a:latin typeface="Lucida Console" panose="020B0609040504020204" pitchFamily="49" charset="0"/>
                <a:cs typeface="Segoe UI" panose="020B0502040204020203" pitchFamily="34" charset="0"/>
              </a:rPr>
              <a:t>cin</a:t>
            </a:r>
            <a:endParaRPr lang="fr-FR" dirty="0">
              <a:latin typeface="Lucida Console" panose="020B0609040504020204" pitchFamily="49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337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de">
            <a:extLst>
              <a:ext uri="{FF2B5EF4-FFF2-40B4-BE49-F238E27FC236}">
                <a16:creationId xmlns:a16="http://schemas.microsoft.com/office/drawing/2014/main" id="{AE581167-1202-47B9-9CCB-7C1C34FBE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581" y="1422708"/>
            <a:ext cx="6769802" cy="2890004"/>
          </a:xfrm>
          <a:prstGeom prst="roundRect">
            <a:avLst>
              <a:gd name="adj" fmla="val 195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une valeur : "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a;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valeur saisie est "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a &lt;&lt; 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18BE0A-6764-423D-A6F6-6D6B7A87FE82}"/>
              </a:ext>
            </a:extLst>
          </p:cNvPr>
          <p:cNvSpPr/>
          <p:nvPr/>
        </p:nvSpPr>
        <p:spPr>
          <a:xfrm>
            <a:off x="2338368" y="3177724"/>
            <a:ext cx="2089615" cy="28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ode">
            <a:extLst>
              <a:ext uri="{FF2B5EF4-FFF2-40B4-BE49-F238E27FC236}">
                <a16:creationId xmlns:a16="http://schemas.microsoft.com/office/drawing/2014/main" id="{EF7D2864-EA0E-4AE4-A160-954458299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291" y="1422708"/>
            <a:ext cx="6769802" cy="2890004"/>
          </a:xfrm>
          <a:prstGeom prst="roundRect">
            <a:avLst>
              <a:gd name="adj" fmla="val 1959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une valeur : "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a;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valeur saisie est "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a &lt;&lt; 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BF1F39-11AE-4FF9-8FDB-364B98D0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Entrées – sorties du programme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5A58F8-860F-4805-B757-062536FC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EF9EB3-6DA2-46C2-95FF-3BBE7448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5097E8-029B-48D7-B4E7-7EA12831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AB634E8-8B8A-4E55-8B86-89C257FABE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Algo et prog dans la cuisine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2F4E6C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2F4E6C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Les bonnes pratiques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Données en mémoire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Constantes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Entrées-sorties</a:t>
            </a:r>
            <a:endParaRPr lang="fr-FR" sz="1200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Bulle narrative : rectangle à coins arrondis 18">
            <a:extLst>
              <a:ext uri="{FF2B5EF4-FFF2-40B4-BE49-F238E27FC236}">
                <a16:creationId xmlns:a16="http://schemas.microsoft.com/office/drawing/2014/main" id="{725D3299-516F-4DDB-AE0C-E9A5F898418C}"/>
              </a:ext>
            </a:extLst>
          </p:cNvPr>
          <p:cNvSpPr/>
          <p:nvPr/>
        </p:nvSpPr>
        <p:spPr>
          <a:xfrm>
            <a:off x="4139952" y="1879289"/>
            <a:ext cx="4715820" cy="817245"/>
          </a:xfrm>
          <a:prstGeom prst="wedgeRoundRectCallout">
            <a:avLst>
              <a:gd name="adj1" fmla="val -43605"/>
              <a:gd name="adj2" fmla="val 12236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b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« </a:t>
            </a:r>
            <a:r>
              <a:rPr lang="fr-FR" sz="1400" dirty="0" err="1">
                <a:latin typeface="Lucida Console" panose="020B0609040504020204" pitchFamily="49" charset="0"/>
                <a:cs typeface="Segoe UI" panose="020B0502040204020203" pitchFamily="34" charset="0"/>
              </a:rPr>
              <a:t>cin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 » permet de saisir des valeurs sur la console. Notez le sens de « 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&lt;&lt;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 » pour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cout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(le texte va dans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cout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) et de « 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&gt;&gt;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 » pour </a:t>
            </a:r>
            <a:r>
              <a:rPr lang="fr-FR" sz="1400" dirty="0" err="1">
                <a:latin typeface="Lucida Console" panose="020B0609040504020204" pitchFamily="49" charset="0"/>
                <a:cs typeface="Segoe UI" panose="020B0502040204020203" pitchFamily="34" charset="0"/>
              </a:rPr>
              <a:t>cin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(la valeur va dans </a:t>
            </a:r>
            <a:r>
              <a:rPr lang="fr-FR" sz="1400" dirty="0">
                <a:latin typeface="Lucida Console" panose="020B0609040504020204" pitchFamily="49" charset="0"/>
                <a:cs typeface="Segoe UI" panose="020B0502040204020203" pitchFamily="34" charset="0"/>
              </a:rPr>
              <a:t>a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558AC9-5649-4DF7-A826-76A7D7C8B44A}"/>
              </a:ext>
            </a:extLst>
          </p:cNvPr>
          <p:cNvSpPr/>
          <p:nvPr/>
        </p:nvSpPr>
        <p:spPr>
          <a:xfrm>
            <a:off x="2631841" y="4346548"/>
            <a:ext cx="3740359" cy="515671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dirty="0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Veuillez entrer un valeur : </a:t>
            </a:r>
          </a:p>
          <a:p>
            <a:r>
              <a:rPr lang="fr-FR" sz="1400" dirty="0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La valeur saisie est 42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877FC2-E802-488E-9ABC-0FF538942BD0}"/>
              </a:ext>
            </a:extLst>
          </p:cNvPr>
          <p:cNvSpPr/>
          <p:nvPr/>
        </p:nvSpPr>
        <p:spPr>
          <a:xfrm>
            <a:off x="2631841" y="4346548"/>
            <a:ext cx="3740359" cy="51567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1400" dirty="0">
                <a:solidFill>
                  <a:schemeClr val="tx2">
                    <a:lumMod val="10000"/>
                    <a:lumOff val="90000"/>
                  </a:schemeClr>
                </a:solidFill>
                <a:latin typeface="Lucida Console" panose="020B0609040504020204" pitchFamily="49" charset="0"/>
                <a:cs typeface="Segoe UI" panose="020B0502040204020203" pitchFamily="34" charset="0"/>
              </a:rPr>
              <a:t>                            42</a:t>
            </a:r>
          </a:p>
        </p:txBody>
      </p:sp>
    </p:spTree>
    <p:extLst>
      <p:ext uri="{BB962C8B-B14F-4D97-AF65-F5344CB8AC3E}">
        <p14:creationId xmlns:p14="http://schemas.microsoft.com/office/powerpoint/2010/main" val="64061884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49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50">
        <p14:prism dir="r"/>
      </p:transition>
    </mc:Choice>
    <mc:Fallback xmlns="">
      <p:transition spd="slow" advTm="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16226-0131-45C4-BE8B-4031EE03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Algorithmique et programmation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714C0-0E2A-43BD-BB59-6E613E014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5239528" cy="3829050"/>
          </a:xfrm>
        </p:spPr>
        <p:txBody>
          <a:bodyPr/>
          <a:lstStyle/>
          <a:p>
            <a:r>
              <a:rPr lang="fr-FR" dirty="0"/>
              <a:t>Algorithme</a:t>
            </a:r>
          </a:p>
          <a:p>
            <a:pPr lvl="1"/>
            <a:r>
              <a:rPr lang="fr-FR" dirty="0"/>
              <a:t>Suite finie et non ambigüe d’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instructions</a:t>
            </a:r>
            <a:r>
              <a:rPr lang="fr-FR" dirty="0"/>
              <a:t> permettant de résoudre un problème donné.</a:t>
            </a:r>
          </a:p>
          <a:p>
            <a:pPr lvl="1"/>
            <a:endParaRPr lang="fr-FR" dirty="0"/>
          </a:p>
          <a:p>
            <a:r>
              <a:rPr lang="fr-FR" dirty="0"/>
              <a:t>Programme</a:t>
            </a:r>
          </a:p>
          <a:p>
            <a:pPr lvl="1"/>
            <a:r>
              <a:rPr lang="fr-FR" dirty="0"/>
              <a:t>Transcription d’un algorithme dans un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langage</a:t>
            </a:r>
            <a:r>
              <a:rPr lang="fr-FR" dirty="0"/>
              <a:t> compréhensible par l’humain et/ou l’ordinateur.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21E34F-EEA6-4036-8084-08FBCAA7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FD503-4792-4CDC-8F68-101F7E44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BE648A-22CA-4EBA-A97A-999C475C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FE11F3-4644-4F80-A1E5-D7FA530573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85000" lnSpcReduction="10000"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Algo et prog dans la cuisine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Algorithmique et programmation</a:t>
            </a:r>
          </a:p>
          <a:p>
            <a:pPr lvl="1"/>
            <a:r>
              <a:rPr lang="fr-FR" dirty="0"/>
              <a:t>Langages de programmation</a:t>
            </a:r>
          </a:p>
          <a:p>
            <a:pPr lvl="1"/>
            <a:r>
              <a:rPr lang="fr-FR" dirty="0"/>
              <a:t>Compilation vs interprétation</a:t>
            </a:r>
          </a:p>
          <a:p>
            <a:r>
              <a:rPr lang="fr-FR" dirty="0"/>
              <a:t>Un premier programme</a:t>
            </a:r>
          </a:p>
          <a:p>
            <a:pPr lvl="1"/>
            <a:r>
              <a:rPr lang="fr-FR" dirty="0"/>
              <a:t>Outils nécessaires</a:t>
            </a:r>
          </a:p>
          <a:p>
            <a:pPr lvl="2"/>
            <a:r>
              <a:rPr lang="fr-FR" dirty="0"/>
              <a:t>Ordinateur</a:t>
            </a:r>
          </a:p>
          <a:p>
            <a:pPr lvl="2"/>
            <a:r>
              <a:rPr lang="fr-FR" dirty="0" err="1"/>
              <a:t>Editeur</a:t>
            </a:r>
            <a:r>
              <a:rPr lang="fr-FR" dirty="0"/>
              <a:t> de code</a:t>
            </a:r>
          </a:p>
          <a:p>
            <a:pPr lvl="2"/>
            <a:r>
              <a:rPr lang="fr-FR" dirty="0"/>
              <a:t>Compilateur</a:t>
            </a:r>
          </a:p>
          <a:p>
            <a:pPr lvl="1"/>
            <a:r>
              <a:rPr lang="fr-FR" dirty="0"/>
              <a:t>Les bons outils</a:t>
            </a:r>
          </a:p>
          <a:p>
            <a:pPr lvl="1"/>
            <a:r>
              <a:rPr lang="fr-FR" dirty="0"/>
              <a:t>Les bonnes pratiques</a:t>
            </a:r>
          </a:p>
          <a:p>
            <a:r>
              <a:rPr lang="fr-FR" dirty="0"/>
              <a:t>Données en mémoire</a:t>
            </a:r>
          </a:p>
          <a:p>
            <a:pPr lvl="1"/>
            <a:r>
              <a:rPr lang="fr-FR" dirty="0"/>
              <a:t>Variables</a:t>
            </a:r>
          </a:p>
          <a:p>
            <a:pPr lvl="1"/>
            <a:r>
              <a:rPr lang="fr-FR" dirty="0"/>
              <a:t>Expressions</a:t>
            </a:r>
          </a:p>
          <a:p>
            <a:pPr lvl="1"/>
            <a:r>
              <a:rPr lang="fr-FR" dirty="0"/>
              <a:t>Constantes</a:t>
            </a:r>
          </a:p>
          <a:p>
            <a:pPr lvl="1"/>
            <a:r>
              <a:rPr lang="fr-FR" dirty="0"/>
              <a:t>Entrées-sorties</a:t>
            </a:r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6AC50606-3FD2-4BC5-B1EC-DD15C7288B5A}"/>
              </a:ext>
            </a:extLst>
          </p:cNvPr>
          <p:cNvSpPr/>
          <p:nvPr/>
        </p:nvSpPr>
        <p:spPr>
          <a:xfrm>
            <a:off x="7784463" y="1327026"/>
            <a:ext cx="1179240" cy="685800"/>
          </a:xfrm>
          <a:prstGeom prst="wedgeRoundRectCallout">
            <a:avLst>
              <a:gd name="adj1" fmla="val -94065"/>
              <a:gd name="adj2" fmla="val -32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Abstrait</a:t>
            </a:r>
          </a:p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Idée</a:t>
            </a: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EBE0EA90-E8F6-49E4-A601-E34F6FF11A95}"/>
              </a:ext>
            </a:extLst>
          </p:cNvPr>
          <p:cNvSpPr/>
          <p:nvPr/>
        </p:nvSpPr>
        <p:spPr>
          <a:xfrm>
            <a:off x="7691594" y="3000375"/>
            <a:ext cx="1364978" cy="685800"/>
          </a:xfrm>
          <a:prstGeom prst="wedgeRoundRectCallout">
            <a:avLst>
              <a:gd name="adj1" fmla="val -86440"/>
              <a:gd name="adj2" fmla="val -1739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Concret</a:t>
            </a:r>
          </a:p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Réalisation</a:t>
            </a:r>
          </a:p>
        </p:txBody>
      </p:sp>
    </p:spTree>
    <p:extLst>
      <p:ext uri="{BB962C8B-B14F-4D97-AF65-F5344CB8AC3E}">
        <p14:creationId xmlns:p14="http://schemas.microsoft.com/office/powerpoint/2010/main" val="244748914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2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187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8BE286-1F22-4DAB-93A0-778DDC1F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Recette des crêpes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E126C0-319B-4288-92FE-35D701B3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27020E-1609-4608-96C8-7602CA9B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77565D-D906-4C69-9931-AA91D40C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0E2BB0E-C33E-4A24-B181-8400F2FFFD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0A8FCB7-AC51-4A7B-BDFD-90B3F3AE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799" y="1085870"/>
            <a:ext cx="2946009" cy="38290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17A29F7-FC70-418B-A511-4BED9AEBED5C}"/>
              </a:ext>
            </a:extLst>
          </p:cNvPr>
          <p:cNvSpPr txBox="1"/>
          <p:nvPr/>
        </p:nvSpPr>
        <p:spPr bwMode="auto">
          <a:xfrm rot="21540000">
            <a:off x="2627179" y="1340652"/>
            <a:ext cx="2448871" cy="28084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FR" sz="110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Ingrédients :</a:t>
            </a:r>
          </a:p>
          <a:p>
            <a:r>
              <a:rPr lang="fr-FR" sz="105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4 œufs</a:t>
            </a:r>
          </a:p>
          <a:p>
            <a:r>
              <a:rPr lang="fr-FR" sz="105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500g de farine</a:t>
            </a:r>
          </a:p>
          <a:p>
            <a:r>
              <a:rPr lang="fr-FR" sz="105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1l de lait</a:t>
            </a:r>
          </a:p>
          <a:p>
            <a:r>
              <a:rPr lang="fr-FR" sz="105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5 </a:t>
            </a:r>
            <a:r>
              <a:rPr lang="fr-FR" sz="1050" kern="1200" dirty="0" err="1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c.s</a:t>
            </a:r>
            <a:r>
              <a:rPr lang="fr-FR" sz="105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. de limoncello</a:t>
            </a:r>
          </a:p>
          <a:p>
            <a:endParaRPr lang="fr-FR" sz="1100" kern="1200" dirty="0">
              <a:solidFill>
                <a:schemeClr val="tx2"/>
              </a:solidFill>
              <a:latin typeface="Segoe Script" panose="030B0504020000000003" pitchFamily="66" charset="0"/>
              <a:cs typeface="Segoe UI" panose="020B0502040204020203" pitchFamily="34" charset="0"/>
            </a:endParaRPr>
          </a:p>
          <a:p>
            <a:r>
              <a:rPr lang="fr-FR" sz="110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Préparation :</a:t>
            </a:r>
          </a:p>
          <a:p>
            <a:pPr marL="182563" indent="-182563">
              <a:buFontTx/>
              <a:buChar char="-"/>
            </a:pPr>
            <a:r>
              <a:rPr lang="fr-FR" sz="105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Mélanger tous les ingrédients</a:t>
            </a:r>
          </a:p>
          <a:p>
            <a:pPr marL="182563" indent="-182563">
              <a:buFontTx/>
              <a:buChar char="-"/>
            </a:pPr>
            <a:r>
              <a:rPr lang="fr-FR" sz="105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Tant qu’il y a de la pâte :</a:t>
            </a:r>
          </a:p>
          <a:p>
            <a:pPr marL="358775" lvl="1" indent="-176213">
              <a:buFontTx/>
              <a:buChar char="-"/>
            </a:pPr>
            <a:r>
              <a:rPr lang="fr-FR" sz="10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Verser une louche de pâte dans une poêle très chaude</a:t>
            </a:r>
          </a:p>
          <a:p>
            <a:pPr marL="358775" lvl="1" indent="-176213">
              <a:buFontTx/>
              <a:buChar char="-"/>
            </a:pPr>
            <a:r>
              <a:rPr lang="fr-FR" sz="100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Laisser cuire une minute</a:t>
            </a:r>
          </a:p>
          <a:p>
            <a:pPr marL="358775" lvl="1" indent="-176213">
              <a:buFontTx/>
              <a:buChar char="-"/>
            </a:pPr>
            <a:r>
              <a:rPr lang="fr-FR" sz="10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Retourner la crêpe</a:t>
            </a:r>
          </a:p>
          <a:p>
            <a:pPr marL="358775" lvl="1" indent="-176213">
              <a:buFontTx/>
              <a:buChar char="-"/>
            </a:pPr>
            <a:r>
              <a:rPr lang="fr-FR" sz="100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Laisser cuire une minute</a:t>
            </a:r>
            <a:endParaRPr lang="fr-FR" sz="1000" dirty="0">
              <a:solidFill>
                <a:schemeClr val="tx2"/>
              </a:solidFill>
              <a:latin typeface="Segoe Script" panose="030B0504020000000003" pitchFamily="66" charset="0"/>
              <a:cs typeface="Segoe UI" panose="020B0502040204020203" pitchFamily="34" charset="0"/>
            </a:endParaRPr>
          </a:p>
          <a:p>
            <a:pPr marL="358775" lvl="1" indent="-176213">
              <a:buFontTx/>
              <a:buChar char="-"/>
            </a:pPr>
            <a:r>
              <a:rPr lang="fr-FR" sz="100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Sortir </a:t>
            </a:r>
            <a:r>
              <a:rPr lang="fr-FR" sz="10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la crêpe de la poêle</a:t>
            </a:r>
          </a:p>
          <a:p>
            <a:pPr marL="358775" lvl="1" indent="-176213">
              <a:buFontTx/>
              <a:buChar char="-"/>
            </a:pPr>
            <a:r>
              <a:rPr lang="fr-FR" sz="100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rPr>
              <a:t>Réserver la crêpe au chaud</a:t>
            </a:r>
          </a:p>
        </p:txBody>
      </p: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732CD213-423B-46DF-83ED-49A5746111AE}"/>
              </a:ext>
            </a:extLst>
          </p:cNvPr>
          <p:cNvGrpSpPr/>
          <p:nvPr/>
        </p:nvGrpSpPr>
        <p:grpSpPr>
          <a:xfrm>
            <a:off x="4139952" y="1414514"/>
            <a:ext cx="3001874" cy="792088"/>
            <a:chOff x="4139952" y="1414514"/>
            <a:chExt cx="3001874" cy="792088"/>
          </a:xfrm>
        </p:grpSpPr>
        <p:sp>
          <p:nvSpPr>
            <p:cNvPr id="28" name="Accolade fermante 27">
              <a:extLst>
                <a:ext uri="{FF2B5EF4-FFF2-40B4-BE49-F238E27FC236}">
                  <a16:creationId xmlns:a16="http://schemas.microsoft.com/office/drawing/2014/main" id="{01013EBB-C9B5-4CDF-96F2-73608F756981}"/>
                </a:ext>
              </a:extLst>
            </p:cNvPr>
            <p:cNvSpPr/>
            <p:nvPr/>
          </p:nvSpPr>
          <p:spPr>
            <a:xfrm>
              <a:off x="4139952" y="1414514"/>
              <a:ext cx="216024" cy="792088"/>
            </a:xfrm>
            <a:prstGeom prst="rightBrac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Bulle narrative : rectangle à coins arrondis 28">
              <a:extLst>
                <a:ext uri="{FF2B5EF4-FFF2-40B4-BE49-F238E27FC236}">
                  <a16:creationId xmlns:a16="http://schemas.microsoft.com/office/drawing/2014/main" id="{C3F90AF5-9D54-4C62-A773-6F8E2D566DE7}"/>
                </a:ext>
              </a:extLst>
            </p:cNvPr>
            <p:cNvSpPr/>
            <p:nvPr/>
          </p:nvSpPr>
          <p:spPr>
            <a:xfrm>
              <a:off x="4644313" y="1467659"/>
              <a:ext cx="2497513" cy="685799"/>
            </a:xfrm>
            <a:prstGeom prst="wedgeRoundRectCallout">
              <a:avLst>
                <a:gd name="adj1" fmla="val -61158"/>
                <a:gd name="adj2" fmla="val -1203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atin typeface="Segoe UI" panose="020B0502040204020203" pitchFamily="34" charset="0"/>
                  <a:cs typeface="Segoe UI" panose="020B0502040204020203" pitchFamily="34" charset="0"/>
                </a:rPr>
                <a:t>Données en entrée de l’algorithme</a:t>
              </a:r>
            </a:p>
          </p:txBody>
        </p:sp>
      </p:grp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9630429-A01C-4C8D-834E-60DB52EE7910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2699792" y="2560333"/>
            <a:ext cx="15" cy="1411997"/>
          </a:xfrm>
          <a:prstGeom prst="line">
            <a:avLst/>
          </a:prstGeom>
          <a:ln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BB99AC18-741E-4FF3-AFDC-4C73BA411F3D}"/>
              </a:ext>
            </a:extLst>
          </p:cNvPr>
          <p:cNvSpPr/>
          <p:nvPr/>
        </p:nvSpPr>
        <p:spPr>
          <a:xfrm rot="10800000" flipH="1">
            <a:off x="2745198" y="2818087"/>
            <a:ext cx="260515" cy="307302"/>
          </a:xfrm>
          <a:prstGeom prst="arc">
            <a:avLst>
              <a:gd name="adj1" fmla="val 21565727"/>
              <a:gd name="adj2" fmla="val 10922646"/>
            </a:avLst>
          </a:prstGeom>
          <a:ln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FBC1609E-27B5-4D72-BAB8-E44A6BA271BC}"/>
              </a:ext>
            </a:extLst>
          </p:cNvPr>
          <p:cNvCxnSpPr>
            <a:cxnSpLocks/>
            <a:stCxn id="49" idx="0"/>
            <a:endCxn id="41" idx="2"/>
          </p:cNvCxnSpPr>
          <p:nvPr/>
        </p:nvCxnSpPr>
        <p:spPr>
          <a:xfrm>
            <a:off x="3005708" y="2973037"/>
            <a:ext cx="6" cy="995688"/>
          </a:xfrm>
          <a:prstGeom prst="line">
            <a:avLst/>
          </a:prstGeom>
          <a:ln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1C1DD56C-C65B-4053-A21C-A2374B389564}"/>
              </a:ext>
            </a:extLst>
          </p:cNvPr>
          <p:cNvSpPr/>
          <p:nvPr/>
        </p:nvSpPr>
        <p:spPr>
          <a:xfrm flipH="1">
            <a:off x="2699799" y="3820205"/>
            <a:ext cx="306000" cy="307301"/>
          </a:xfrm>
          <a:prstGeom prst="arc">
            <a:avLst>
              <a:gd name="adj1" fmla="val 21565727"/>
              <a:gd name="adj2" fmla="val 10915296"/>
            </a:avLst>
          </a:prstGeom>
          <a:ln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F48A6C1-23F7-4195-ABB7-73405DEBCE16}"/>
              </a:ext>
            </a:extLst>
          </p:cNvPr>
          <p:cNvCxnSpPr>
            <a:cxnSpLocks/>
            <a:stCxn id="49" idx="2"/>
            <a:endCxn id="57" idx="0"/>
          </p:cNvCxnSpPr>
          <p:nvPr/>
        </p:nvCxnSpPr>
        <p:spPr>
          <a:xfrm>
            <a:off x="2745258" y="2976385"/>
            <a:ext cx="8" cy="995295"/>
          </a:xfrm>
          <a:prstGeom prst="line">
            <a:avLst/>
          </a:prstGeom>
          <a:ln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F90D31DA-1D2A-46AD-AB4E-39FE8F43D2E4}"/>
              </a:ext>
            </a:extLst>
          </p:cNvPr>
          <p:cNvSpPr/>
          <p:nvPr/>
        </p:nvSpPr>
        <p:spPr>
          <a:xfrm rot="10800000" flipH="1">
            <a:off x="2792629" y="2816786"/>
            <a:ext cx="255600" cy="308203"/>
          </a:xfrm>
          <a:prstGeom prst="arc">
            <a:avLst>
              <a:gd name="adj1" fmla="val 21565727"/>
              <a:gd name="adj2" fmla="val 10922646"/>
            </a:avLst>
          </a:prstGeom>
          <a:ln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0A265DBB-8D70-4ABA-A2CF-3ADE609C27F3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>
            <a:off x="3048225" y="2972162"/>
            <a:ext cx="3029" cy="1002197"/>
          </a:xfrm>
          <a:prstGeom prst="line">
            <a:avLst/>
          </a:prstGeom>
          <a:ln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1084D17F-E94C-4805-A5F6-5B70BA07CDAD}"/>
              </a:ext>
            </a:extLst>
          </p:cNvPr>
          <p:cNvSpPr/>
          <p:nvPr/>
        </p:nvSpPr>
        <p:spPr>
          <a:xfrm flipH="1">
            <a:off x="2745258" y="3820205"/>
            <a:ext cx="306000" cy="306000"/>
          </a:xfrm>
          <a:prstGeom prst="arc">
            <a:avLst>
              <a:gd name="adj1" fmla="val 21565727"/>
              <a:gd name="adj2" fmla="val 10774070"/>
            </a:avLst>
          </a:prstGeom>
          <a:ln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E74BCC5-C3AD-46BF-A409-3CC3C334BE3B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2789603" y="2975447"/>
            <a:ext cx="3082" cy="1468511"/>
          </a:xfrm>
          <a:prstGeom prst="line">
            <a:avLst/>
          </a:prstGeom>
          <a:ln cap="rnd"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5794EF98-109A-4DE9-8236-27AB851953E8}"/>
              </a:ext>
            </a:extLst>
          </p:cNvPr>
          <p:cNvGrpSpPr/>
          <p:nvPr/>
        </p:nvGrpSpPr>
        <p:grpSpPr>
          <a:xfrm>
            <a:off x="4926365" y="2560333"/>
            <a:ext cx="3009450" cy="1867575"/>
            <a:chOff x="5896444" y="2576382"/>
            <a:chExt cx="3009450" cy="1867575"/>
          </a:xfrm>
        </p:grpSpPr>
        <p:sp>
          <p:nvSpPr>
            <p:cNvPr id="91" name="Accolade fermante 90">
              <a:extLst>
                <a:ext uri="{FF2B5EF4-FFF2-40B4-BE49-F238E27FC236}">
                  <a16:creationId xmlns:a16="http://schemas.microsoft.com/office/drawing/2014/main" id="{6F5AA76F-CE5D-4D6C-A937-B832F9E9A8F7}"/>
                </a:ext>
              </a:extLst>
            </p:cNvPr>
            <p:cNvSpPr/>
            <p:nvPr/>
          </p:nvSpPr>
          <p:spPr>
            <a:xfrm>
              <a:off x="5896444" y="2576382"/>
              <a:ext cx="216024" cy="1867575"/>
            </a:xfrm>
            <a:prstGeom prst="rightBrac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Bulle narrative : rectangle à coins arrondis 91">
              <a:extLst>
                <a:ext uri="{FF2B5EF4-FFF2-40B4-BE49-F238E27FC236}">
                  <a16:creationId xmlns:a16="http://schemas.microsoft.com/office/drawing/2014/main" id="{B803A277-9272-4ED4-89F9-9F06C29F8E72}"/>
                </a:ext>
              </a:extLst>
            </p:cNvPr>
            <p:cNvSpPr/>
            <p:nvPr/>
          </p:nvSpPr>
          <p:spPr>
            <a:xfrm>
              <a:off x="6408381" y="2917056"/>
              <a:ext cx="2497513" cy="1189855"/>
            </a:xfrm>
            <a:prstGeom prst="wedgeRoundRectCallout">
              <a:avLst>
                <a:gd name="adj1" fmla="val -61412"/>
                <a:gd name="adj2" fmla="val -483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Fil d’exécution </a:t>
              </a:r>
              <a:r>
                <a:rPr lang="fr-FR" dirty="0"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</a:p>
            <a:p>
              <a:pPr algn="ctr"/>
              <a:r>
                <a:rPr lang="fr-FR" dirty="0">
                  <a:latin typeface="Segoe UI" panose="020B0502040204020203" pitchFamily="34" charset="0"/>
                  <a:cs typeface="Segoe UI" panose="020B0502040204020203" pitchFamily="34" charset="0"/>
                </a:rPr>
                <a:t>Une instruction à la fois, dans l’ordre prédéterminé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82659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de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decel="10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decel="10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decel="100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mph" presetSubtype="2" decel="10000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de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decel="10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decel="10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85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mph" presetSubtype="2" decel="10000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de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3" presetClass="emph" presetSubtype="2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de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decel="10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5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" presetID="3" presetClass="emph" presetSubtype="2" decel="10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1" grpId="0" animBg="1"/>
      <p:bldP spid="58" grpId="0" animBg="1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8BE286-1F22-4DAB-93A0-778DDC1F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Recette des crêpes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E126C0-319B-4288-92FE-35D701B3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27020E-1609-4608-96C8-7602CA9B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77565D-D906-4C69-9931-AA91D40C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0E2BB0E-C33E-4A24-B181-8400F2FFFD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Algorithmique et programmation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Langages de programmation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Compilation vs interprétation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Un premier programme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Outils nécessaires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Ordinateur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Editeur de code</a:t>
            </a:r>
          </a:p>
          <a:p>
            <a:pPr lvl="2"/>
            <a:r>
              <a:rPr lang="fr-FR" sz="100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Entrées-sorties</a:t>
            </a:r>
            <a:endParaRPr lang="fr-FR" sz="1200" dirty="0">
              <a:solidFill>
                <a:srgbClr val="79D2FF"/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34CAE7B-D2C5-4F4B-A62E-36E0C9CBA8A1}"/>
              </a:ext>
            </a:extLst>
          </p:cNvPr>
          <p:cNvGrpSpPr/>
          <p:nvPr/>
        </p:nvGrpSpPr>
        <p:grpSpPr>
          <a:xfrm>
            <a:off x="2284799" y="1085870"/>
            <a:ext cx="2946009" cy="3829050"/>
            <a:chOff x="2284799" y="1085870"/>
            <a:chExt cx="2946009" cy="382905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0A8FCB7-AC51-4A7B-BDFD-90B3F3AE7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4799" y="1085870"/>
              <a:ext cx="2946009" cy="382905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17A29F7-FC70-418B-A511-4BED9AEBED5C}"/>
                </a:ext>
              </a:extLst>
            </p:cNvPr>
            <p:cNvSpPr txBox="1"/>
            <p:nvPr/>
          </p:nvSpPr>
          <p:spPr bwMode="auto">
            <a:xfrm rot="21540000">
              <a:off x="2627179" y="1340652"/>
              <a:ext cx="2448871" cy="28084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1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Ingrédients :</a:t>
              </a:r>
            </a:p>
            <a:p>
              <a:r>
                <a:rPr lang="fr-FR" sz="105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4 œufs</a:t>
              </a:r>
            </a:p>
            <a:p>
              <a:r>
                <a:rPr lang="fr-FR" sz="105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500g de farine</a:t>
              </a:r>
            </a:p>
            <a:p>
              <a:r>
                <a:rPr lang="fr-FR" sz="105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1l de lait</a:t>
              </a:r>
            </a:p>
            <a:p>
              <a:r>
                <a:rPr lang="fr-FR" sz="105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5 </a:t>
              </a:r>
              <a:r>
                <a:rPr lang="fr-FR" sz="1050" kern="1200" dirty="0" err="1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c.s</a:t>
              </a:r>
              <a:r>
                <a:rPr lang="fr-FR" sz="105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. de limoncello</a:t>
              </a:r>
            </a:p>
            <a:p>
              <a:endParaRPr lang="fr-FR" sz="110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endParaRPr>
            </a:p>
            <a:p>
              <a:r>
                <a:rPr lang="fr-FR" sz="11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Préparation :</a:t>
              </a:r>
            </a:p>
            <a:p>
              <a:pPr marL="182563" indent="-182563">
                <a:buFontTx/>
                <a:buChar char="-"/>
              </a:pPr>
              <a:r>
                <a:rPr lang="fr-FR" sz="105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Mélanger tous les ingrédients</a:t>
              </a:r>
            </a:p>
            <a:p>
              <a:pPr marL="182563" indent="-182563">
                <a:buFontTx/>
                <a:buChar char="-"/>
              </a:pPr>
              <a:r>
                <a:rPr lang="fr-FR" sz="105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Tant qu’il y a de la pâte :</a:t>
              </a:r>
            </a:p>
            <a:p>
              <a:pPr marL="358775" lvl="1" indent="-176213">
                <a:buFontTx/>
                <a:buChar char="-"/>
              </a:pPr>
              <a:r>
                <a:rPr lang="fr-FR" sz="10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Verser une louche de pâte dans une poêle très chaude</a:t>
              </a:r>
            </a:p>
            <a:p>
              <a:pPr marL="358775" lvl="1" indent="-176213">
                <a:buFontTx/>
                <a:buChar char="-"/>
              </a:pPr>
              <a:r>
                <a:rPr lang="fr-FR" sz="10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Laisser cuire une minute</a:t>
              </a:r>
            </a:p>
            <a:p>
              <a:pPr marL="358775" lvl="1" indent="-176213">
                <a:buFontTx/>
                <a:buChar char="-"/>
              </a:pPr>
              <a:r>
                <a:rPr lang="fr-FR" sz="10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Retourner la crêpe</a:t>
              </a:r>
            </a:p>
            <a:p>
              <a:pPr marL="358775" lvl="1" indent="-176213">
                <a:buFontTx/>
                <a:buChar char="-"/>
              </a:pPr>
              <a:r>
                <a:rPr lang="fr-FR" sz="10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Laisser cuire une minute</a:t>
              </a:r>
              <a:endParaRPr lang="fr-FR" sz="10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endParaRPr>
            </a:p>
            <a:p>
              <a:pPr marL="358775" lvl="1" indent="-176213">
                <a:buFontTx/>
                <a:buChar char="-"/>
              </a:pPr>
              <a:r>
                <a:rPr lang="fr-FR" sz="10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Sortir </a:t>
              </a:r>
              <a:r>
                <a:rPr lang="fr-FR" sz="10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la crêpe de la poêle</a:t>
              </a:r>
            </a:p>
            <a:p>
              <a:pPr marL="358775" lvl="1" indent="-176213">
                <a:buFontTx/>
                <a:buChar char="-"/>
              </a:pPr>
              <a:r>
                <a:rPr lang="fr-FR" sz="10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Réserver la crêpe au chaud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ADFE23F-89BA-4908-B77D-1CBA3DF21D35}"/>
              </a:ext>
            </a:extLst>
          </p:cNvPr>
          <p:cNvGrpSpPr/>
          <p:nvPr/>
        </p:nvGrpSpPr>
        <p:grpSpPr>
          <a:xfrm>
            <a:off x="5278600" y="1085830"/>
            <a:ext cx="2946009" cy="3829050"/>
            <a:chOff x="2284799" y="1085870"/>
            <a:chExt cx="2946009" cy="382905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03665EC-F3D9-41D4-A971-21451A4C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4799" y="1085870"/>
              <a:ext cx="2946009" cy="3829050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94F8AF8-4C74-461F-A450-6111D76202D7}"/>
                </a:ext>
              </a:extLst>
            </p:cNvPr>
            <p:cNvSpPr txBox="1"/>
            <p:nvPr/>
          </p:nvSpPr>
          <p:spPr bwMode="auto">
            <a:xfrm rot="21540000">
              <a:off x="2627179" y="1344499"/>
              <a:ext cx="2448871" cy="280076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1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Ingredients :</a:t>
              </a:r>
            </a:p>
            <a:p>
              <a:r>
                <a:rPr lang="en-US" sz="105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4 eggs</a:t>
              </a:r>
            </a:p>
            <a:p>
              <a:r>
                <a:rPr lang="en-US" sz="105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500g of flour</a:t>
              </a:r>
            </a:p>
            <a:p>
              <a:r>
                <a:rPr lang="en-US" sz="105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1l of milk</a:t>
              </a:r>
            </a:p>
            <a:p>
              <a:r>
                <a:rPr lang="en-US" sz="105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5 tbsp limoncello</a:t>
              </a:r>
            </a:p>
            <a:p>
              <a:endParaRPr lang="en-US" sz="110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endParaRPr>
            </a:p>
            <a:p>
              <a:r>
                <a:rPr lang="en-US" sz="1100" kern="1200" dirty="0" err="1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Preperation</a:t>
              </a:r>
              <a:r>
                <a:rPr lang="en-US" sz="11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 :</a:t>
              </a:r>
            </a:p>
            <a:p>
              <a:pPr marL="182563" indent="-182563">
                <a:buFontTx/>
                <a:buChar char="-"/>
              </a:pPr>
              <a:r>
                <a:rPr lang="en-US" sz="105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Mix all ingredients</a:t>
              </a:r>
            </a:p>
            <a:p>
              <a:pPr marL="182563" indent="-182563">
                <a:buFontTx/>
                <a:buChar char="-"/>
              </a:pPr>
              <a:r>
                <a:rPr lang="en-US" sz="105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As long as there is dough:</a:t>
              </a:r>
            </a:p>
            <a:p>
              <a:pPr marL="358775" lvl="1" indent="-176213">
                <a:buFontTx/>
                <a:buChar char="-"/>
              </a:pPr>
              <a:r>
                <a:rPr lang="en-US" sz="10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Pour a ladle of dough into a very hot pan</a:t>
              </a:r>
            </a:p>
            <a:p>
              <a:pPr marL="358775" lvl="1" indent="-176213">
                <a:buFontTx/>
                <a:buChar char="-"/>
              </a:pPr>
              <a:r>
                <a:rPr lang="en-US" sz="10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Cook for a minute</a:t>
              </a:r>
            </a:p>
            <a:p>
              <a:pPr marL="358775" lvl="1" indent="-176213">
                <a:buFontTx/>
                <a:buChar char="-"/>
              </a:pPr>
              <a:r>
                <a:rPr lang="en-US" sz="10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Flip the pancake</a:t>
              </a:r>
            </a:p>
            <a:p>
              <a:pPr marL="358775" lvl="1" indent="-176213">
                <a:buFontTx/>
                <a:buChar char="-"/>
              </a:pPr>
              <a:r>
                <a:rPr lang="en-US" sz="10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Cook for a minute</a:t>
              </a:r>
            </a:p>
            <a:p>
              <a:pPr marL="358775" lvl="1" indent="-176213">
                <a:buFontTx/>
                <a:buChar char="-"/>
              </a:pPr>
              <a:r>
                <a:rPr lang="en-US" sz="10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Take the pancake out of the pan</a:t>
              </a:r>
            </a:p>
            <a:p>
              <a:pPr marL="358775" lvl="1" indent="-176213">
                <a:buFontTx/>
                <a:buChar char="-"/>
              </a:pPr>
              <a:r>
                <a:rPr lang="en-US" sz="10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Keep the pancake warm </a:t>
              </a:r>
              <a:endParaRPr lang="fr-FR" sz="10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4DD651E-F37F-4019-AD63-75CE48E7E7C9}"/>
              </a:ext>
            </a:extLst>
          </p:cNvPr>
          <p:cNvGrpSpPr/>
          <p:nvPr/>
        </p:nvGrpSpPr>
        <p:grpSpPr>
          <a:xfrm>
            <a:off x="7308406" y="465166"/>
            <a:ext cx="1692299" cy="2199552"/>
            <a:chOff x="2284799" y="1085870"/>
            <a:chExt cx="2946009" cy="3829050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9FE3C49-17A2-4F0A-A17A-E1128627C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4799" y="1085870"/>
              <a:ext cx="2946009" cy="3829050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2F9F69E-E743-4E11-A802-0137AFE28C00}"/>
                </a:ext>
              </a:extLst>
            </p:cNvPr>
            <p:cNvSpPr txBox="1"/>
            <p:nvPr/>
          </p:nvSpPr>
          <p:spPr bwMode="auto">
            <a:xfrm rot="21540000">
              <a:off x="2627179" y="1298255"/>
              <a:ext cx="2448871" cy="2893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de-DE" sz="7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Zutaten :</a:t>
              </a:r>
            </a:p>
            <a:p>
              <a:r>
                <a:rPr lang="de-DE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4 Eier</a:t>
              </a:r>
            </a:p>
            <a:p>
              <a:r>
                <a:rPr lang="de-DE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500g Mehl</a:t>
              </a:r>
            </a:p>
            <a:p>
              <a:r>
                <a:rPr lang="de-DE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1l Milch</a:t>
              </a:r>
            </a:p>
            <a:p>
              <a:r>
                <a:rPr lang="de-DE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5 EL Limoncello</a:t>
              </a:r>
            </a:p>
            <a:p>
              <a:endParaRPr lang="de-DE" sz="70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endParaRPr>
            </a:p>
            <a:p>
              <a:r>
                <a:rPr lang="de-DE" sz="7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Vorbereitung :</a:t>
              </a:r>
            </a:p>
            <a:p>
              <a:pPr marL="87313" indent="-87313">
                <a:buFontTx/>
                <a:buChar char="-"/>
              </a:pPr>
              <a:r>
                <a:rPr lang="de-DE" sz="6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Alle Zutaten vermischen</a:t>
              </a:r>
            </a:p>
            <a:p>
              <a:pPr marL="87313" indent="-87313">
                <a:buFontTx/>
                <a:buChar char="-"/>
              </a:pPr>
              <a:r>
                <a:rPr lang="de-DE" sz="6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Solange Teig vorhanden ist:</a:t>
              </a:r>
            </a:p>
            <a:p>
              <a:pPr marL="182563" lvl="1" indent="-95250">
                <a:buFontTx/>
                <a:buChar char="-"/>
              </a:pPr>
              <a:r>
                <a:rPr lang="de-DE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Gießen Sie eine Kelle Teig in eine sehr heiße Pfanne</a:t>
              </a:r>
            </a:p>
            <a:p>
              <a:pPr marL="182563" lvl="1" indent="-95250">
                <a:buFontTx/>
                <a:buChar char="-"/>
              </a:pPr>
              <a:r>
                <a:rPr lang="de-DE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Eine Minute kochen</a:t>
              </a:r>
            </a:p>
            <a:p>
              <a:pPr marL="182563" lvl="1" indent="-95250">
                <a:buFontTx/>
                <a:buChar char="-"/>
              </a:pPr>
              <a:r>
                <a:rPr lang="de-DE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Wende den Pfannkuchen</a:t>
              </a:r>
            </a:p>
            <a:p>
              <a:pPr marL="182563" lvl="1" indent="-95250">
                <a:buFontTx/>
                <a:buChar char="-"/>
              </a:pPr>
              <a:r>
                <a:rPr lang="de-DE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Eine Minute kochen</a:t>
              </a:r>
            </a:p>
            <a:p>
              <a:pPr marL="182563" lvl="1" indent="-95250">
                <a:buFontTx/>
                <a:buChar char="-"/>
              </a:pPr>
              <a:r>
                <a:rPr lang="de-DE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Nimm den Pfannkuchen aus der Pfanne</a:t>
              </a:r>
            </a:p>
            <a:p>
              <a:pPr marL="182563" lvl="1" indent="-95250">
                <a:buFontTx/>
                <a:buChar char="-"/>
              </a:pPr>
              <a:r>
                <a:rPr lang="de-DE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Halte den Pfannkuchen warm </a:t>
              </a:r>
              <a:endParaRPr lang="fr-FR" sz="5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Bulle narrative : rectangle à coins arrondis 23">
            <a:extLst>
              <a:ext uri="{FF2B5EF4-FFF2-40B4-BE49-F238E27FC236}">
                <a16:creationId xmlns:a16="http://schemas.microsoft.com/office/drawing/2014/main" id="{B62C11F2-2A22-4D52-B837-C6D4E16334DF}"/>
              </a:ext>
            </a:extLst>
          </p:cNvPr>
          <p:cNvSpPr/>
          <p:nvPr/>
        </p:nvSpPr>
        <p:spPr>
          <a:xfrm>
            <a:off x="2782554" y="4166383"/>
            <a:ext cx="2221494" cy="612648"/>
          </a:xfrm>
          <a:prstGeom prst="wedgeRoundRectCallout">
            <a:avLst>
              <a:gd name="adj1" fmla="val -55409"/>
              <a:gd name="adj2" fmla="val -5332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Recette programmée en français</a:t>
            </a:r>
          </a:p>
        </p:txBody>
      </p:sp>
      <p:sp>
        <p:nvSpPr>
          <p:cNvPr id="25" name="Bulle narrative : rectangle à coins arrondis 24">
            <a:extLst>
              <a:ext uri="{FF2B5EF4-FFF2-40B4-BE49-F238E27FC236}">
                <a16:creationId xmlns:a16="http://schemas.microsoft.com/office/drawing/2014/main" id="{588DC961-BED2-413F-A754-15C62F9C4369}"/>
              </a:ext>
            </a:extLst>
          </p:cNvPr>
          <p:cNvSpPr/>
          <p:nvPr/>
        </p:nvSpPr>
        <p:spPr>
          <a:xfrm>
            <a:off x="5803144" y="4179537"/>
            <a:ext cx="2221494" cy="612648"/>
          </a:xfrm>
          <a:prstGeom prst="wedgeRoundRectCallout">
            <a:avLst>
              <a:gd name="adj1" fmla="val -55409"/>
              <a:gd name="adj2" fmla="val -5332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Recette programmée en anglais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6FA297C-68EC-4793-89BD-6B59347CC906}"/>
              </a:ext>
            </a:extLst>
          </p:cNvPr>
          <p:cNvGrpSpPr/>
          <p:nvPr/>
        </p:nvGrpSpPr>
        <p:grpSpPr>
          <a:xfrm>
            <a:off x="7308406" y="2778506"/>
            <a:ext cx="1692299" cy="2199552"/>
            <a:chOff x="2284799" y="1085870"/>
            <a:chExt cx="2946009" cy="3829050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1990C049-FB4B-41B1-BBBF-D6696BAA2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4799" y="1085870"/>
              <a:ext cx="2946009" cy="382905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2A53ECB-F569-4332-985C-14116EB88CC5}"/>
                </a:ext>
              </a:extLst>
            </p:cNvPr>
            <p:cNvSpPr txBox="1"/>
            <p:nvPr/>
          </p:nvSpPr>
          <p:spPr bwMode="auto">
            <a:xfrm rot="21540000">
              <a:off x="2627179" y="1499177"/>
              <a:ext cx="2448871" cy="249141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fr-FR" sz="7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原料 ：</a:t>
              </a:r>
            </a:p>
            <a:p>
              <a:r>
                <a:rPr lang="fr-FR" altLang="zh-CN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4</a:t>
              </a:r>
              <a:r>
                <a:rPr lang="zh-CN" altLang="fr-FR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个鸡蛋</a:t>
              </a:r>
            </a:p>
            <a:p>
              <a:r>
                <a:rPr lang="fr-FR" altLang="zh-CN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500</a:t>
              </a:r>
              <a:r>
                <a:rPr lang="zh-CN" altLang="fr-FR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克面粉</a:t>
              </a:r>
            </a:p>
            <a:p>
              <a:r>
                <a:rPr lang="fr-FR" altLang="zh-CN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1</a:t>
              </a:r>
              <a:r>
                <a:rPr lang="zh-CN" altLang="fr-FR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升牛奶</a:t>
              </a:r>
            </a:p>
            <a:p>
              <a:r>
                <a:rPr lang="fr-FR" altLang="zh-CN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5 </a:t>
              </a:r>
              <a:r>
                <a:rPr lang="zh-CN" altLang="fr-FR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汤匙 柠檬酒</a:t>
              </a:r>
            </a:p>
            <a:p>
              <a:endParaRPr lang="zh-CN" altLang="fr-FR" sz="700" kern="12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endParaRPr>
            </a:p>
            <a:p>
              <a:r>
                <a:rPr lang="zh-CN" altLang="fr-FR" sz="7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准备工作：</a:t>
              </a:r>
            </a:p>
            <a:p>
              <a:pPr marL="87313" indent="-87313">
                <a:buFontTx/>
                <a:buChar char="-"/>
              </a:pPr>
              <a:r>
                <a:rPr lang="zh-CN" altLang="fr-FR" sz="6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混合所有成分</a:t>
              </a:r>
              <a:endParaRPr lang="fr-FR" altLang="zh-CN" sz="6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endParaRPr>
            </a:p>
            <a:p>
              <a:pPr marL="87313" indent="-87313">
                <a:buFontTx/>
                <a:buChar char="-"/>
              </a:pPr>
              <a:r>
                <a:rPr lang="zh-CN" altLang="fr-FR" sz="600" kern="12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只要有面团：</a:t>
              </a:r>
            </a:p>
            <a:p>
              <a:pPr marL="182563" lvl="1" indent="-95250">
                <a:buFontTx/>
                <a:buChar char="-"/>
              </a:pPr>
              <a:r>
                <a:rPr lang="zh-CN" altLang="fr-FR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将一勺面团倒入一个非常热的锅中</a:t>
              </a:r>
            </a:p>
            <a:p>
              <a:pPr marL="182563" lvl="1" indent="-95250">
                <a:buFontTx/>
                <a:buChar char="-"/>
              </a:pPr>
              <a:r>
                <a:rPr lang="zh-CN" altLang="fr-FR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煮一分钟</a:t>
              </a:r>
            </a:p>
            <a:p>
              <a:pPr marL="182563" lvl="1" indent="-95250">
                <a:buFontTx/>
                <a:buChar char="-"/>
              </a:pPr>
              <a:r>
                <a:rPr lang="zh-CN" altLang="fr-FR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把煎饼翻过来</a:t>
              </a:r>
            </a:p>
            <a:p>
              <a:pPr marL="182563" lvl="1" indent="-95250">
                <a:buFontTx/>
                <a:buChar char="-"/>
              </a:pPr>
              <a:r>
                <a:rPr lang="zh-CN" altLang="fr-FR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煮一分钟</a:t>
              </a:r>
            </a:p>
            <a:p>
              <a:pPr marL="182563" lvl="1" indent="-95250">
                <a:buFontTx/>
                <a:buChar char="-"/>
              </a:pPr>
              <a:r>
                <a:rPr lang="zh-CN" altLang="fr-FR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把煎饼从锅里拿出来</a:t>
              </a:r>
            </a:p>
            <a:p>
              <a:pPr marL="182563" lvl="1" indent="-95250">
                <a:buFontTx/>
                <a:buChar char="-"/>
              </a:pPr>
              <a:r>
                <a:rPr lang="zh-CN" altLang="fr-FR" sz="500" dirty="0">
                  <a:solidFill>
                    <a:schemeClr val="tx2"/>
                  </a:solidFill>
                  <a:latin typeface="Segoe Script" panose="030B0504020000000003" pitchFamily="66" charset="0"/>
                  <a:cs typeface="Segoe UI" panose="020B0502040204020203" pitchFamily="34" charset="0"/>
                </a:rPr>
                <a:t>保持煎饼温暖 </a:t>
              </a:r>
              <a:endParaRPr lang="fr-FR" sz="500" dirty="0">
                <a:solidFill>
                  <a:schemeClr val="tx2"/>
                </a:solidFill>
                <a:latin typeface="Segoe Script" panose="030B0504020000000003" pitchFamily="66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Bulle narrative : rectangle à coins arrondis 25">
            <a:extLst>
              <a:ext uri="{FF2B5EF4-FFF2-40B4-BE49-F238E27FC236}">
                <a16:creationId xmlns:a16="http://schemas.microsoft.com/office/drawing/2014/main" id="{93D9A2CA-C4B0-4BBA-A79B-E64B110357EC}"/>
              </a:ext>
            </a:extLst>
          </p:cNvPr>
          <p:cNvSpPr/>
          <p:nvPr/>
        </p:nvSpPr>
        <p:spPr>
          <a:xfrm>
            <a:off x="7596335" y="2225458"/>
            <a:ext cx="1321019" cy="364313"/>
          </a:xfrm>
          <a:prstGeom prst="wedgeRoundRectCallout">
            <a:avLst>
              <a:gd name="adj1" fmla="val -55409"/>
              <a:gd name="adj2" fmla="val -5332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latin typeface="Segoe UI" panose="020B0502040204020203" pitchFamily="34" charset="0"/>
                <a:cs typeface="Segoe UI" panose="020B0502040204020203" pitchFamily="34" charset="0"/>
              </a:rPr>
              <a:t>Recette programmée en allemand</a:t>
            </a:r>
          </a:p>
        </p:txBody>
      </p:sp>
      <p:sp>
        <p:nvSpPr>
          <p:cNvPr id="27" name="Bulle narrative : rectangle à coins arrondis 26">
            <a:extLst>
              <a:ext uri="{FF2B5EF4-FFF2-40B4-BE49-F238E27FC236}">
                <a16:creationId xmlns:a16="http://schemas.microsoft.com/office/drawing/2014/main" id="{444D3C09-2C1B-497A-8955-B4432FB7993B}"/>
              </a:ext>
            </a:extLst>
          </p:cNvPr>
          <p:cNvSpPr/>
          <p:nvPr/>
        </p:nvSpPr>
        <p:spPr>
          <a:xfrm>
            <a:off x="7596334" y="4543105"/>
            <a:ext cx="1321019" cy="364313"/>
          </a:xfrm>
          <a:prstGeom prst="wedgeRoundRectCallout">
            <a:avLst>
              <a:gd name="adj1" fmla="val -55409"/>
              <a:gd name="adj2" fmla="val -5332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dirty="0">
                <a:latin typeface="Segoe UI" panose="020B0502040204020203" pitchFamily="34" charset="0"/>
                <a:cs typeface="Segoe UI" panose="020B0502040204020203" pitchFamily="34" charset="0"/>
              </a:rPr>
              <a:t>Recette programmée en chinois</a:t>
            </a:r>
          </a:p>
        </p:txBody>
      </p:sp>
    </p:spTree>
    <p:extLst>
      <p:ext uri="{BB962C8B-B14F-4D97-AF65-F5344CB8AC3E}">
        <p14:creationId xmlns:p14="http://schemas.microsoft.com/office/powerpoint/2010/main" val="174568171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1AF084-9C31-402B-B6B9-AC983E3A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 de programmation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22C9B1-6BEE-4A42-BE4B-34A69A7B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Bash, C, C++, C#, Go, Java, Javascript, </a:t>
            </a:r>
            <a:r>
              <a:rPr lang="fr-FR" dirty="0" err="1"/>
              <a:t>Kotlin</a:t>
            </a:r>
            <a:r>
              <a:rPr lang="fr-FR" dirty="0"/>
              <a:t>, PHP, PowerShell, Python, Rust, Swift, …</a:t>
            </a:r>
          </a:p>
          <a:p>
            <a:r>
              <a:rPr lang="fr-FR" dirty="0"/>
              <a:t>Un programme dans un de ces langages n’est que du texte : le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source</a:t>
            </a:r>
          </a:p>
          <a:p>
            <a:pPr lvl="1"/>
            <a:r>
              <a:rPr lang="fr-FR" dirty="0"/>
              <a:t>Incompréhensible directement par le processeur</a:t>
            </a:r>
          </a:p>
          <a:p>
            <a:pPr lvl="1"/>
            <a:r>
              <a:rPr lang="fr-FR" dirty="0"/>
              <a:t>Nécessite un logiciel qui analyse et traduit le code source vers le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langage machine</a:t>
            </a:r>
          </a:p>
          <a:p>
            <a:pPr lvl="2"/>
            <a:r>
              <a:rPr lang="fr-FR" dirty="0"/>
              <a:t>Un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compilateur</a:t>
            </a:r>
          </a:p>
          <a:p>
            <a:pPr lvl="2"/>
            <a:r>
              <a:rPr lang="fr-FR" dirty="0"/>
              <a:t>Un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interpréteur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609629-3ED3-4B5F-9A33-0E521296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C25B4D-D704-4EB2-8CD2-7201E414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11119A-0815-418F-A2B7-56A92363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3E04845-2BA1-46CA-BB0F-10FE55F35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Algorithmique et programmation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Langages de programmation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Compilation vs interprétation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Un premier programme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Outils nécessaires</a:t>
            </a:r>
          </a:p>
          <a:p>
            <a:pPr lvl="2"/>
            <a:r>
              <a:rPr lang="fr-FR" sz="1000" dirty="0">
                <a:solidFill>
                  <a:srgbClr val="79D2FF"/>
                </a:solidFill>
              </a:rPr>
              <a:t>Ordinateur</a:t>
            </a:r>
          </a:p>
          <a:p>
            <a:pPr lvl="2"/>
            <a:r>
              <a:rPr lang="fr-FR" sz="1000" dirty="0" err="1">
                <a:solidFill>
                  <a:srgbClr val="79D2FF"/>
                </a:solidFill>
              </a:rPr>
              <a:t>Editeur</a:t>
            </a:r>
            <a:r>
              <a:rPr lang="fr-FR" sz="1000" dirty="0">
                <a:solidFill>
                  <a:srgbClr val="79D2FF"/>
                </a:solidFill>
              </a:rPr>
              <a:t> de code</a:t>
            </a:r>
          </a:p>
          <a:p>
            <a:pPr lvl="2"/>
            <a:r>
              <a:rPr lang="fr-FR" sz="1000" dirty="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Entrées-sorties</a:t>
            </a:r>
          </a:p>
        </p:txBody>
      </p:sp>
    </p:spTree>
    <p:extLst>
      <p:ext uri="{BB962C8B-B14F-4D97-AF65-F5344CB8AC3E}">
        <p14:creationId xmlns:p14="http://schemas.microsoft.com/office/powerpoint/2010/main" val="352157360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1395EE-3FD9-4C2B-AF81-A7BE00C2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Compilation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7D36EF-6A31-4C3A-AB9A-0857BDA4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06/09/2022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53F801-7621-4F32-AF3B-0A999298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9393E7-99D7-493C-B690-CE73C1BE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5A11FDC-5317-41AB-9A8B-D9ECE853E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Algo et prog dans la cuisine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Algorithmique et programmation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Langages de programmation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Compilation vs interprétation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Un premier programme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Outils nécessaires</a:t>
            </a:r>
          </a:p>
          <a:p>
            <a:pPr lvl="2"/>
            <a:r>
              <a:rPr lang="fr-FR" sz="1000" dirty="0">
                <a:solidFill>
                  <a:srgbClr val="79D2FF"/>
                </a:solidFill>
              </a:rPr>
              <a:t>Ordinateur</a:t>
            </a:r>
          </a:p>
          <a:p>
            <a:pPr lvl="2"/>
            <a:r>
              <a:rPr lang="fr-FR" sz="1000" dirty="0" err="1">
                <a:solidFill>
                  <a:srgbClr val="79D2FF"/>
                </a:solidFill>
              </a:rPr>
              <a:t>Editeur</a:t>
            </a:r>
            <a:r>
              <a:rPr lang="fr-FR" sz="1000" dirty="0">
                <a:solidFill>
                  <a:srgbClr val="79D2FF"/>
                </a:solidFill>
              </a:rPr>
              <a:t> de code</a:t>
            </a:r>
          </a:p>
          <a:p>
            <a:pPr lvl="2"/>
            <a:r>
              <a:rPr lang="fr-FR" sz="1000" dirty="0">
                <a:solidFill>
                  <a:srgbClr val="79D2FF"/>
                </a:solidFill>
              </a:rPr>
              <a:t>Compilateur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bons outils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Les bonnes pratiques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Données en mémoire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Variables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Expressions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Constantes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Entrées-sorties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DBC49E1-95C9-41F8-89E4-849AE9F53CC2}"/>
              </a:ext>
            </a:extLst>
          </p:cNvPr>
          <p:cNvSpPr/>
          <p:nvPr/>
        </p:nvSpPr>
        <p:spPr>
          <a:xfrm>
            <a:off x="3124184" y="2173082"/>
            <a:ext cx="3680064" cy="432048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7F0C34-81FB-4687-A61E-6A3133F87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46" y="1747225"/>
            <a:ext cx="1121915" cy="1121915"/>
          </a:xfrm>
          <a:prstGeom prst="rect">
            <a:avLst/>
          </a:prstGeom>
        </p:spPr>
      </p:pic>
      <p:pic>
        <p:nvPicPr>
          <p:cNvPr id="20" name="Image 19" descr="Une image contenant matériel, intérieur, objets métalliques&#10;&#10;Description générée automatiquement">
            <a:extLst>
              <a:ext uri="{FF2B5EF4-FFF2-40B4-BE49-F238E27FC236}">
                <a16:creationId xmlns:a16="http://schemas.microsoft.com/office/drawing/2014/main" id="{8936D155-5905-4790-8E8F-A5E588BFF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240" y="1790627"/>
            <a:ext cx="1035110" cy="1035110"/>
          </a:xfrm>
          <a:prstGeom prst="rect">
            <a:avLst/>
          </a:prstGeom>
        </p:spPr>
      </p:pic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BCB40B69-22B1-4D15-B90A-03B75501BB0B}"/>
              </a:ext>
            </a:extLst>
          </p:cNvPr>
          <p:cNvSpPr/>
          <p:nvPr/>
        </p:nvSpPr>
        <p:spPr>
          <a:xfrm>
            <a:off x="7164288" y="2173082"/>
            <a:ext cx="794220" cy="432048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Image 30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1FFE970B-60E1-4EDF-85B0-976C51A6C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508" y="1840430"/>
            <a:ext cx="1185492" cy="93550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5570D9B-24BB-4353-87B3-5DC6C1057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29" y="1698582"/>
            <a:ext cx="1219200" cy="1219200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4880C5B6-A892-4790-BB12-743331A9E9B3}"/>
              </a:ext>
            </a:extLst>
          </p:cNvPr>
          <p:cNvSpPr txBox="1"/>
          <p:nvPr/>
        </p:nvSpPr>
        <p:spPr bwMode="auto">
          <a:xfrm>
            <a:off x="2438452" y="2946006"/>
            <a:ext cx="1371465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Jim</a:t>
            </a:r>
          </a:p>
          <a:p>
            <a:pPr algn="ctr"/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le développeur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71974DB-B3AB-42A4-A5D8-570F75D98081}"/>
              </a:ext>
            </a:extLst>
          </p:cNvPr>
          <p:cNvSpPr txBox="1"/>
          <p:nvPr/>
        </p:nvSpPr>
        <p:spPr bwMode="auto">
          <a:xfrm>
            <a:off x="4089170" y="2946006"/>
            <a:ext cx="11729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Code source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3C89EDD-733A-40CE-9A15-4F164D3D2784}"/>
              </a:ext>
            </a:extLst>
          </p:cNvPr>
          <p:cNvSpPr txBox="1"/>
          <p:nvPr/>
        </p:nvSpPr>
        <p:spPr bwMode="auto">
          <a:xfrm>
            <a:off x="5130467" y="2946006"/>
            <a:ext cx="157447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b="1" kern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Compilateur</a:t>
            </a:r>
          </a:p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(analyse / traduit)</a:t>
            </a:r>
            <a:endParaRPr lang="fr-FR" sz="1400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0B5F66E-4025-4556-BB57-74664257A171}"/>
              </a:ext>
            </a:extLst>
          </p:cNvPr>
          <p:cNvSpPr txBox="1"/>
          <p:nvPr/>
        </p:nvSpPr>
        <p:spPr bwMode="auto">
          <a:xfrm>
            <a:off x="6313461" y="2946006"/>
            <a:ext cx="1701653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Fichier</a:t>
            </a:r>
            <a:b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exécutable</a:t>
            </a:r>
          </a:p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(en langage machine)</a:t>
            </a:r>
            <a:endParaRPr lang="fr-FR" sz="1400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A59DBBC-CDD7-40BD-ADB1-32A8F96BBA6D}"/>
              </a:ext>
            </a:extLst>
          </p:cNvPr>
          <p:cNvSpPr txBox="1"/>
          <p:nvPr/>
        </p:nvSpPr>
        <p:spPr bwMode="auto">
          <a:xfrm>
            <a:off x="8030502" y="2949816"/>
            <a:ext cx="104150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kern="1200" dirty="0">
                <a:latin typeface="Segoe UI" panose="020B0502040204020203" pitchFamily="34" charset="0"/>
                <a:cs typeface="Segoe UI" panose="020B0502040204020203" pitchFamily="34" charset="0"/>
              </a:rPr>
              <a:t>Processeur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4BF7A94-A997-4898-A9BE-60231AD44587}"/>
              </a:ext>
            </a:extLst>
          </p:cNvPr>
          <p:cNvGrpSpPr/>
          <p:nvPr/>
        </p:nvGrpSpPr>
        <p:grpSpPr>
          <a:xfrm>
            <a:off x="2286001" y="1840430"/>
            <a:ext cx="1676366" cy="935504"/>
            <a:chOff x="2286001" y="1591026"/>
            <a:chExt cx="1676366" cy="93550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6EBB31B-A42F-444E-8538-6A954ECB176E}"/>
                </a:ext>
              </a:extLst>
            </p:cNvPr>
            <p:cNvSpPr/>
            <p:nvPr/>
          </p:nvSpPr>
          <p:spPr>
            <a:xfrm>
              <a:off x="2286002" y="1591026"/>
              <a:ext cx="883032" cy="935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" name="Image 13" descr="Une image contenant personne, intérieur&#10;&#10;Description générée automatiquement">
              <a:extLst>
                <a:ext uri="{FF2B5EF4-FFF2-40B4-BE49-F238E27FC236}">
                  <a16:creationId xmlns:a16="http://schemas.microsoft.com/office/drawing/2014/main" id="{6CF8F568-FED9-4335-939A-7D8771795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001" y="1594425"/>
              <a:ext cx="1676366" cy="928707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F13B111C-1667-41DA-9291-E0CE06FA4FC5}"/>
              </a:ext>
            </a:extLst>
          </p:cNvPr>
          <p:cNvGrpSpPr/>
          <p:nvPr/>
        </p:nvGrpSpPr>
        <p:grpSpPr>
          <a:xfrm>
            <a:off x="2286000" y="3897266"/>
            <a:ext cx="5166320" cy="400110"/>
            <a:chOff x="2286000" y="3158287"/>
            <a:chExt cx="5166320" cy="400110"/>
          </a:xfrm>
        </p:grpSpPr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84B5528E-DAF4-470C-A2A7-8A010D6333C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2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944FD5D1-BBBA-47CF-B3AA-D9D1762DBA61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2286000" y="3358342"/>
              <a:ext cx="11204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7F88CFB6-E1C8-4E0E-905E-6C974151E1E2}"/>
                </a:ext>
              </a:extLst>
            </p:cNvPr>
            <p:cNvCxnSpPr>
              <a:cxnSpLocks/>
            </p:cNvCxnSpPr>
            <p:nvPr/>
          </p:nvCxnSpPr>
          <p:spPr>
            <a:xfrm>
              <a:off x="7452320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8561D30-5884-4C88-8238-80BA87A6E5DC}"/>
                </a:ext>
              </a:extLst>
            </p:cNvPr>
            <p:cNvSpPr txBox="1"/>
            <p:nvPr/>
          </p:nvSpPr>
          <p:spPr bwMode="auto">
            <a:xfrm>
              <a:off x="3406453" y="3158287"/>
              <a:ext cx="2925416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20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Création de l’application</a:t>
              </a:r>
            </a:p>
          </p:txBody>
        </p: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239747BD-15A5-4E06-B0F1-1D0C91FBCA8B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6331869" y="3358342"/>
              <a:ext cx="11204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25E3B1FF-EC3C-43C8-8CAF-6F0952B86074}"/>
              </a:ext>
            </a:extLst>
          </p:cNvPr>
          <p:cNvGrpSpPr/>
          <p:nvPr/>
        </p:nvGrpSpPr>
        <p:grpSpPr>
          <a:xfrm>
            <a:off x="6818680" y="4262953"/>
            <a:ext cx="2284412" cy="400110"/>
            <a:chOff x="2286000" y="3158287"/>
            <a:chExt cx="5166320" cy="400110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EC4E39E9-A42E-4EF0-9E0C-8D7AE015573E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2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393A936A-ACA8-4512-AE28-25C39C76F9A4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2286000" y="3358342"/>
              <a:ext cx="11421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EEC03D16-9C8F-41E1-9415-45C3C65F79B6}"/>
                </a:ext>
              </a:extLst>
            </p:cNvPr>
            <p:cNvCxnSpPr>
              <a:cxnSpLocks/>
            </p:cNvCxnSpPr>
            <p:nvPr/>
          </p:nvCxnSpPr>
          <p:spPr>
            <a:xfrm>
              <a:off x="7452320" y="3214326"/>
              <a:ext cx="0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90129CD6-5E0B-4AC5-93AC-2D64C20A69F4}"/>
                </a:ext>
              </a:extLst>
            </p:cNvPr>
            <p:cNvSpPr txBox="1"/>
            <p:nvPr/>
          </p:nvSpPr>
          <p:spPr bwMode="auto">
            <a:xfrm>
              <a:off x="3428186" y="3158287"/>
              <a:ext cx="2881950" cy="4001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20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Exécution</a:t>
              </a:r>
            </a:p>
          </p:txBody>
        </p: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6BE3F900-D228-4840-9511-5F92346DBB63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6310136" y="3358342"/>
              <a:ext cx="1142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09879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/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txDef>
      <a:spPr bwMode="auto">
        <a:noFill/>
        <a:ln>
          <a:noFill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algn="l">
          <a:defRPr sz="2000" kern="1200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4DEF81F1-6972-4116-B854-C5C56C696F6E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3B49D14C-F41E-4AD8-B091-DCD27A8C7641}"/>
    </a:ext>
  </a:ext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038C4A5E-3924-4A5B-8D7F-72CA6E68C146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</Template>
  <TotalTime>1719</TotalTime>
  <Words>4334</Words>
  <Application>Microsoft Office PowerPoint</Application>
  <PresentationFormat>Affichage à l'écran (16:9)</PresentationFormat>
  <Paragraphs>1314</Paragraphs>
  <Slides>51</Slides>
  <Notes>1</Notes>
  <HiddenSlides>0</HiddenSlides>
  <MMClips>17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51</vt:i4>
      </vt:variant>
    </vt:vector>
  </HeadingPairs>
  <TitlesOfParts>
    <vt:vector size="63" baseType="lpstr">
      <vt:lpstr>Arial</vt:lpstr>
      <vt:lpstr>Calibri</vt:lpstr>
      <vt:lpstr>Cambria Math</vt:lpstr>
      <vt:lpstr>Consolas</vt:lpstr>
      <vt:lpstr>Consolas</vt:lpstr>
      <vt:lpstr>Lucida Console</vt:lpstr>
      <vt:lpstr>OCR A Extended</vt:lpstr>
      <vt:lpstr>Segoe Script</vt:lpstr>
      <vt:lpstr>Segoe UI</vt:lpstr>
      <vt:lpstr>ThèmeCours</vt:lpstr>
      <vt:lpstr>ThèmeCours - Sondage</vt:lpstr>
      <vt:lpstr>ThèmeCours - Vide</vt:lpstr>
      <vt:lpstr>Présentation PowerPoint</vt:lpstr>
      <vt:lpstr>Hello World!</vt:lpstr>
      <vt:lpstr>Hello World!</vt:lpstr>
      <vt:lpstr>Présentation PowerPoint</vt:lpstr>
      <vt:lpstr>Algorithmique et programmation</vt:lpstr>
      <vt:lpstr>Recette des crêpes</vt:lpstr>
      <vt:lpstr>Recette des crêpes</vt:lpstr>
      <vt:lpstr>Langages de programmation</vt:lpstr>
      <vt:lpstr>Compilation</vt:lpstr>
      <vt:lpstr>Interprétation</vt:lpstr>
      <vt:lpstr>Approche hybride</vt:lpstr>
      <vt:lpstr>Compilation vs interprétation</vt:lpstr>
      <vt:lpstr>Notre choix : le C++</vt:lpstr>
      <vt:lpstr>Présentation PowerPoint</vt:lpstr>
      <vt:lpstr>Hello World!</vt:lpstr>
      <vt:lpstr>Hello World!</vt:lpstr>
      <vt:lpstr>Présentation PowerPoint</vt:lpstr>
      <vt:lpstr>Outils strictement nécessaires</vt:lpstr>
      <vt:lpstr>Configuration de l’ordinateur</vt:lpstr>
      <vt:lpstr>Configuration de l’ordinateur</vt:lpstr>
      <vt:lpstr>Edition du code source</vt:lpstr>
      <vt:lpstr>Installer un compilateur</vt:lpstr>
      <vt:lpstr>Compilation du code source</vt:lpstr>
      <vt:lpstr>Compilation du code source</vt:lpstr>
      <vt:lpstr>Allons un peu plus loin</vt:lpstr>
      <vt:lpstr>Compilation du nouveau code</vt:lpstr>
      <vt:lpstr>Les bons outils</vt:lpstr>
      <vt:lpstr>Un IDE c’est quoi ?</vt:lpstr>
      <vt:lpstr>Notre choix</vt:lpstr>
      <vt:lpstr>Les bonnes pratiques</vt:lpstr>
      <vt:lpstr>Les bonnes pratiques</vt:lpstr>
      <vt:lpstr>Présentation PowerPoint</vt:lpstr>
      <vt:lpstr>Hello World!</vt:lpstr>
      <vt:lpstr>Hello World!</vt:lpstr>
      <vt:lpstr>Présentation PowerPoint</vt:lpstr>
      <vt:lpstr>Données en mémoire</vt:lpstr>
      <vt:lpstr>Ma première variable</vt:lpstr>
      <vt:lpstr>Types de variables</vt:lpstr>
      <vt:lpstr>Types de variables</vt:lpstr>
      <vt:lpstr>Types de variables</vt:lpstr>
      <vt:lpstr>Expressions</vt:lpstr>
      <vt:lpstr>Expressions</vt:lpstr>
      <vt:lpstr>Expressions</vt:lpstr>
      <vt:lpstr>Expressions</vt:lpstr>
      <vt:lpstr>Constantes</vt:lpstr>
      <vt:lpstr>Constantes</vt:lpstr>
      <vt:lpstr>Entrées – sorties du programme</vt:lpstr>
      <vt:lpstr>Entrées – sorties du programme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</dc:creator>
  <cp:lastModifiedBy>Benjamin</cp:lastModifiedBy>
  <cp:revision>14</cp:revision>
  <dcterms:created xsi:type="dcterms:W3CDTF">2021-08-25T14:08:22Z</dcterms:created>
  <dcterms:modified xsi:type="dcterms:W3CDTF">2022-09-06T13:00:36Z</dcterms:modified>
</cp:coreProperties>
</file>